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Love Ya Like A Sister"/>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oveYaLikeASister-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jpg"/><Relationship Id="rId4" Type="http://schemas.openxmlformats.org/officeDocument/2006/relationships/image" Target="../media/image21.jpg"/><Relationship Id="rId5" Type="http://schemas.openxmlformats.org/officeDocument/2006/relationships/image" Target="../media/image20.jpg"/><Relationship Id="rId6" Type="http://schemas.openxmlformats.org/officeDocument/2006/relationships/image" Target="../media/image25.png"/><Relationship Id="rId7"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jpg"/><Relationship Id="rId4" Type="http://schemas.openxmlformats.org/officeDocument/2006/relationships/image" Target="../media/image28.png"/><Relationship Id="rId10" Type="http://schemas.openxmlformats.org/officeDocument/2006/relationships/hyperlink" Target="http://www.facebook.com/?ref=tn_tnmn" TargetMode="External"/><Relationship Id="rId9" Type="http://schemas.openxmlformats.org/officeDocument/2006/relationships/hyperlink" Target="https://twitter.com/" TargetMode="External"/><Relationship Id="rId5" Type="http://schemas.openxmlformats.org/officeDocument/2006/relationships/image" Target="../media/image27.jpg"/><Relationship Id="rId6" Type="http://schemas.openxmlformats.org/officeDocument/2006/relationships/hyperlink" Target="http://www.fairtradewales.com/" TargetMode="External"/><Relationship Id="rId7" Type="http://schemas.openxmlformats.org/officeDocument/2006/relationships/hyperlink" Target="http://www.fairtrade.org.uk/" TargetMode="External"/><Relationship Id="rId8" Type="http://schemas.openxmlformats.org/officeDocument/2006/relationships/hyperlink" Target="mailto:info@fairtradewale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1.jpg"/><Relationship Id="rId4"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 Id="rId4" Type="http://schemas.openxmlformats.org/officeDocument/2006/relationships/image" Target="../media/image03.jpg"/><Relationship Id="rId5"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0.jpg"/><Relationship Id="rId4" Type="http://schemas.openxmlformats.org/officeDocument/2006/relationships/image" Target="../media/image05.png"/><Relationship Id="rId5"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jpg"/><Relationship Id="rId4" Type="http://schemas.openxmlformats.org/officeDocument/2006/relationships/image" Target="../media/image07.png"/><Relationship Id="rId5" Type="http://schemas.openxmlformats.org/officeDocument/2006/relationships/image" Target="../media/image08.png"/><Relationship Id="rId6" Type="http://schemas.openxmlformats.org/officeDocument/2006/relationships/image" Target="../media/image06.png"/><Relationship Id="rId7" Type="http://schemas.openxmlformats.org/officeDocument/2006/relationships/image" Target="../media/image18.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 Id="rId4" Type="http://schemas.openxmlformats.org/officeDocument/2006/relationships/image" Target="../media/image10.gif"/><Relationship Id="rId5" Type="http://schemas.openxmlformats.org/officeDocument/2006/relationships/image" Target="../media/image16.png"/><Relationship Id="rId6" Type="http://schemas.openxmlformats.org/officeDocument/2006/relationships/image" Target="../media/image11.jpg"/><Relationship Id="rId7"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0.jp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1964075"/>
            <a:ext cx="8520600" cy="792600"/>
          </a:xfrm>
          <a:prstGeom prst="rect">
            <a:avLst/>
          </a:prstGeom>
        </p:spPr>
        <p:txBody>
          <a:bodyPr anchorCtr="0" anchor="t" bIns="91425" lIns="91425" rIns="91425" tIns="91425">
            <a:noAutofit/>
          </a:bodyPr>
          <a:lstStyle/>
          <a:p>
            <a:pPr lvl="0">
              <a:spcBef>
                <a:spcPts val="0"/>
              </a:spcBef>
              <a:buNone/>
            </a:pPr>
            <a:r>
              <a:rPr lang="en-GB" sz="3600">
                <a:solidFill>
                  <a:srgbClr val="000000"/>
                </a:solidFill>
                <a:latin typeface="Love Ya Like A Sister"/>
                <a:ea typeface="Love Ya Like A Sister"/>
                <a:cs typeface="Love Ya Like A Sister"/>
                <a:sym typeface="Love Ya Like A Sister"/>
              </a:rPr>
              <a:t>Introduction to Fair Trade</a:t>
            </a:r>
          </a:p>
        </p:txBody>
      </p:sp>
      <p:pic>
        <p:nvPicPr>
          <p:cNvPr descr="FAIRTRADE WALES LOGO COL-LOW RES.jpg" id="55" name="Shape 55"/>
          <p:cNvPicPr preferRelativeResize="0"/>
          <p:nvPr/>
        </p:nvPicPr>
        <p:blipFill>
          <a:blip r:embed="rId3">
            <a:alphaModFix/>
          </a:blip>
          <a:stretch>
            <a:fillRect/>
          </a:stretch>
        </p:blipFill>
        <p:spPr>
          <a:xfrm>
            <a:off x="5912276" y="213250"/>
            <a:ext cx="2971199" cy="101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latin typeface="Love Ya Like A Sister"/>
                <a:ea typeface="Love Ya Like A Sister"/>
                <a:cs typeface="Love Ya Like A Sister"/>
                <a:sym typeface="Love Ya Like A Sister"/>
              </a:rPr>
              <a:t>World Fair Trade Organization</a:t>
            </a:r>
          </a:p>
        </p:txBody>
      </p:sp>
      <p:pic>
        <p:nvPicPr>
          <p:cNvPr descr="FAIRTRADE WALES LOGO COL-LOW RES.jpg" id="154" name="Shape 154"/>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descr="Image result for fair trade" id="155" name="Shape 155"/>
          <p:cNvPicPr preferRelativeResize="0"/>
          <p:nvPr/>
        </p:nvPicPr>
        <p:blipFill>
          <a:blip r:embed="rId4">
            <a:alphaModFix/>
          </a:blip>
          <a:stretch>
            <a:fillRect/>
          </a:stretch>
        </p:blipFill>
        <p:spPr>
          <a:xfrm>
            <a:off x="736950" y="1560948"/>
            <a:ext cx="7670076" cy="262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descr="FAIRTRADE WALES LOGO COL-LOW RES.jpg" id="160" name="Shape 160"/>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id="161" name="Shape 161"/>
          <p:cNvPicPr preferRelativeResize="0"/>
          <p:nvPr/>
        </p:nvPicPr>
        <p:blipFill>
          <a:blip r:embed="rId4">
            <a:alphaModFix/>
          </a:blip>
          <a:stretch>
            <a:fillRect/>
          </a:stretch>
        </p:blipFill>
        <p:spPr>
          <a:xfrm>
            <a:off x="6835850" y="3129975"/>
            <a:ext cx="1903300" cy="1671200"/>
          </a:xfrm>
          <a:prstGeom prst="rect">
            <a:avLst/>
          </a:prstGeom>
          <a:noFill/>
          <a:ln>
            <a:noFill/>
          </a:ln>
        </p:spPr>
      </p:pic>
      <p:pic>
        <p:nvPicPr>
          <p:cNvPr descr="spinning" id="162" name="Shape 162"/>
          <p:cNvPicPr preferRelativeResize="0"/>
          <p:nvPr/>
        </p:nvPicPr>
        <p:blipFill>
          <a:blip r:embed="rId5">
            <a:alphaModFix/>
          </a:blip>
          <a:stretch>
            <a:fillRect/>
          </a:stretch>
        </p:blipFill>
        <p:spPr>
          <a:xfrm>
            <a:off x="311699" y="1274825"/>
            <a:ext cx="6033753" cy="3526349"/>
          </a:xfrm>
          <a:prstGeom prst="rect">
            <a:avLst/>
          </a:prstGeom>
          <a:noFill/>
          <a:ln>
            <a:noFill/>
          </a:ln>
        </p:spPr>
      </p:pic>
      <p:pic>
        <p:nvPicPr>
          <p:cNvPr descr="soleRebels" id="163" name="Shape 163"/>
          <p:cNvPicPr preferRelativeResize="0"/>
          <p:nvPr/>
        </p:nvPicPr>
        <p:blipFill>
          <a:blip r:embed="rId6">
            <a:alphaModFix/>
          </a:blip>
          <a:stretch>
            <a:fillRect/>
          </a:stretch>
        </p:blipFill>
        <p:spPr>
          <a:xfrm>
            <a:off x="595950" y="485050"/>
            <a:ext cx="1826525" cy="1158400"/>
          </a:xfrm>
          <a:prstGeom prst="rect">
            <a:avLst/>
          </a:prstGeom>
          <a:noFill/>
          <a:ln>
            <a:noFill/>
          </a:ln>
        </p:spPr>
      </p:pic>
      <p:sp>
        <p:nvSpPr>
          <p:cNvPr id="164" name="Shape 164"/>
          <p:cNvSpPr txBox="1"/>
          <p:nvPr/>
        </p:nvSpPr>
        <p:spPr>
          <a:xfrm>
            <a:off x="3676375" y="347525"/>
            <a:ext cx="2030100" cy="767700"/>
          </a:xfrm>
          <a:prstGeom prst="rect">
            <a:avLst/>
          </a:prstGeom>
          <a:noFill/>
          <a:ln>
            <a:noFill/>
          </a:ln>
        </p:spPr>
        <p:txBody>
          <a:bodyPr anchorCtr="0" anchor="t" bIns="91425" lIns="91425" rIns="91425" tIns="91425">
            <a:noAutofit/>
          </a:bodyPr>
          <a:lstStyle/>
          <a:p>
            <a:pPr lvl="0">
              <a:spcBef>
                <a:spcPts val="0"/>
              </a:spcBef>
              <a:buNone/>
            </a:pPr>
            <a:r>
              <a:rPr lang="en-GB" sz="2400">
                <a:latin typeface="Love Ya Like A Sister"/>
                <a:ea typeface="Love Ya Like A Sister"/>
                <a:cs typeface="Love Ya Like A Sister"/>
                <a:sym typeface="Love Ya Like A Sister"/>
              </a:rPr>
              <a:t>Sole rebels</a:t>
            </a:r>
          </a:p>
        </p:txBody>
      </p:sp>
      <p:pic>
        <p:nvPicPr>
          <p:cNvPr id="165" name="Shape 165"/>
          <p:cNvPicPr preferRelativeResize="0"/>
          <p:nvPr/>
        </p:nvPicPr>
        <p:blipFill>
          <a:blip r:embed="rId7">
            <a:alphaModFix/>
          </a:blip>
          <a:stretch>
            <a:fillRect/>
          </a:stretch>
        </p:blipFill>
        <p:spPr>
          <a:xfrm>
            <a:off x="6902112" y="1247612"/>
            <a:ext cx="1770774" cy="1770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descr="FAIRTRADE WALES LOGO COL-LOW RES.jpg" id="170" name="Shape 170"/>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id="171" name="Shape 171"/>
          <p:cNvPicPr preferRelativeResize="0"/>
          <p:nvPr/>
        </p:nvPicPr>
        <p:blipFill>
          <a:blip r:embed="rId4">
            <a:alphaModFix/>
          </a:blip>
          <a:stretch>
            <a:fillRect/>
          </a:stretch>
        </p:blipFill>
        <p:spPr>
          <a:xfrm>
            <a:off x="215350" y="152400"/>
            <a:ext cx="2194750" cy="4958849"/>
          </a:xfrm>
          <a:prstGeom prst="rect">
            <a:avLst/>
          </a:prstGeom>
          <a:noFill/>
          <a:ln>
            <a:noFill/>
          </a:ln>
        </p:spPr>
      </p:pic>
      <p:pic>
        <p:nvPicPr>
          <p:cNvPr descr="FT cotton socks.jpg" id="172" name="Shape 172"/>
          <p:cNvPicPr preferRelativeResize="0"/>
          <p:nvPr/>
        </p:nvPicPr>
        <p:blipFill>
          <a:blip r:embed="rId5">
            <a:alphaModFix/>
          </a:blip>
          <a:stretch>
            <a:fillRect/>
          </a:stretch>
        </p:blipFill>
        <p:spPr>
          <a:xfrm>
            <a:off x="2496525" y="152400"/>
            <a:ext cx="3508499" cy="4958848"/>
          </a:xfrm>
          <a:prstGeom prst="rect">
            <a:avLst/>
          </a:prstGeom>
          <a:noFill/>
          <a:ln>
            <a:noFill/>
          </a:ln>
        </p:spPr>
      </p:pic>
      <p:sp>
        <p:nvSpPr>
          <p:cNvPr id="173" name="Shape 173"/>
          <p:cNvSpPr txBox="1"/>
          <p:nvPr/>
        </p:nvSpPr>
        <p:spPr>
          <a:xfrm>
            <a:off x="5862898" y="1101900"/>
            <a:ext cx="3281099" cy="4132200"/>
          </a:xfrm>
          <a:prstGeom prst="rect">
            <a:avLst/>
          </a:prstGeom>
          <a:noFill/>
          <a:ln>
            <a:noFill/>
          </a:ln>
        </p:spPr>
        <p:txBody>
          <a:bodyPr anchorCtr="0" anchor="t" bIns="45700" lIns="91425" rIns="91425" tIns="45700">
            <a:noAutofit/>
          </a:bodyPr>
          <a:lstStyle/>
          <a:p>
            <a:pPr lvl="0" marL="342900" rtl="0" algn="l">
              <a:lnSpc>
                <a:spcPct val="80000"/>
              </a:lnSpc>
              <a:spcBef>
                <a:spcPts val="0"/>
              </a:spcBef>
              <a:buNone/>
            </a:pPr>
            <a:r>
              <a:t/>
            </a:r>
            <a:endParaRPr sz="1800">
              <a:solidFill>
                <a:srgbClr val="000000"/>
              </a:solidFill>
              <a:latin typeface="Love Ya Like A Sister"/>
              <a:ea typeface="Love Ya Like A Sister"/>
              <a:cs typeface="Love Ya Like A Sister"/>
              <a:sym typeface="Love Ya Like A Sister"/>
            </a:endParaRPr>
          </a:p>
          <a:p>
            <a:pPr lvl="0" marL="342900" rtl="0" algn="ctr">
              <a:lnSpc>
                <a:spcPct val="80000"/>
              </a:lnSpc>
              <a:spcBef>
                <a:spcPts val="400"/>
              </a:spcBef>
              <a:buNone/>
            </a:pPr>
            <a:r>
              <a:rPr lang="en-GB" sz="1800">
                <a:solidFill>
                  <a:srgbClr val="000000"/>
                </a:solidFill>
                <a:latin typeface="Love Ya Like A Sister"/>
                <a:ea typeface="Love Ya Like A Sister"/>
                <a:cs typeface="Love Ya Like A Sister"/>
                <a:sym typeface="Love Ya Like A Sister"/>
              </a:rPr>
              <a:t>Find out more: </a:t>
            </a:r>
          </a:p>
          <a:p>
            <a:pPr lvl="0" marL="342900" rtl="0" algn="ctr">
              <a:lnSpc>
                <a:spcPct val="80000"/>
              </a:lnSpc>
              <a:spcBef>
                <a:spcPts val="400"/>
              </a:spcBef>
              <a:buNone/>
            </a:pPr>
            <a:r>
              <a:rPr lang="en-GB" sz="1800" u="sng">
                <a:solidFill>
                  <a:srgbClr val="009999"/>
                </a:solidFill>
                <a:latin typeface="Love Ya Like A Sister"/>
                <a:ea typeface="Love Ya Like A Sister"/>
                <a:cs typeface="Love Ya Like A Sister"/>
                <a:sym typeface="Love Ya Like A Sister"/>
                <a:hlinkClick r:id="rId6"/>
              </a:rPr>
              <a:t>www.fairtradewales.com</a:t>
            </a:r>
          </a:p>
          <a:p>
            <a:pPr lvl="0" marL="342900" rtl="0" algn="ctr">
              <a:lnSpc>
                <a:spcPct val="80000"/>
              </a:lnSpc>
              <a:spcBef>
                <a:spcPts val="400"/>
              </a:spcBef>
              <a:buNone/>
            </a:pPr>
            <a:r>
              <a:rPr lang="en-GB" sz="1800" u="sng">
                <a:solidFill>
                  <a:srgbClr val="009999"/>
                </a:solidFill>
                <a:latin typeface="Love Ya Like A Sister"/>
                <a:ea typeface="Love Ya Like A Sister"/>
                <a:cs typeface="Love Ya Like A Sister"/>
                <a:sym typeface="Love Ya Like A Sister"/>
                <a:hlinkClick r:id="rId7"/>
              </a:rPr>
              <a:t>www.fairtrade.org.uk</a:t>
            </a:r>
          </a:p>
          <a:p>
            <a:pPr lvl="0" marL="342900" rtl="0" algn="ctr">
              <a:lnSpc>
                <a:spcPct val="80000"/>
              </a:lnSpc>
              <a:spcBef>
                <a:spcPts val="400"/>
              </a:spcBef>
              <a:buNone/>
            </a:pPr>
            <a:r>
              <a:t/>
            </a:r>
            <a:endParaRPr sz="1800">
              <a:latin typeface="Love Ya Like A Sister"/>
              <a:ea typeface="Love Ya Like A Sister"/>
              <a:cs typeface="Love Ya Like A Sister"/>
              <a:sym typeface="Love Ya Like A Sister"/>
            </a:endParaRPr>
          </a:p>
          <a:p>
            <a:pPr lvl="0" marL="342900" rtl="0" algn="ctr">
              <a:lnSpc>
                <a:spcPct val="80000"/>
              </a:lnSpc>
              <a:spcBef>
                <a:spcPts val="400"/>
              </a:spcBef>
              <a:buNone/>
            </a:pPr>
            <a:r>
              <a:rPr lang="en-GB" sz="1800">
                <a:solidFill>
                  <a:srgbClr val="000000"/>
                </a:solidFill>
                <a:latin typeface="Love Ya Like A Sister"/>
                <a:ea typeface="Love Ya Like A Sister"/>
                <a:cs typeface="Love Ya Like A Sister"/>
                <a:sym typeface="Love Ya Like A Sister"/>
              </a:rPr>
              <a:t>	Email: </a:t>
            </a:r>
          </a:p>
          <a:p>
            <a:pPr lvl="0" marL="342900" rtl="0" algn="ctr">
              <a:lnSpc>
                <a:spcPct val="80000"/>
              </a:lnSpc>
              <a:spcBef>
                <a:spcPts val="400"/>
              </a:spcBef>
              <a:buNone/>
            </a:pPr>
            <a:r>
              <a:rPr lang="en-GB" sz="1800" u="sng">
                <a:solidFill>
                  <a:srgbClr val="009999"/>
                </a:solidFill>
                <a:latin typeface="Love Ya Like A Sister"/>
                <a:ea typeface="Love Ya Like A Sister"/>
                <a:cs typeface="Love Ya Like A Sister"/>
                <a:sym typeface="Love Ya Like A Sister"/>
                <a:hlinkClick r:id="rId8"/>
              </a:rPr>
              <a:t>info@fairtradewales.com</a:t>
            </a:r>
            <a:br>
              <a:rPr lang="en-GB" sz="1800">
                <a:solidFill>
                  <a:srgbClr val="000000"/>
                </a:solidFill>
                <a:latin typeface="Love Ya Like A Sister"/>
                <a:ea typeface="Love Ya Like A Sister"/>
                <a:cs typeface="Love Ya Like A Sister"/>
                <a:sym typeface="Love Ya Like A Sister"/>
              </a:rPr>
            </a:br>
            <a:br>
              <a:rPr lang="en-GB" sz="1800">
                <a:solidFill>
                  <a:srgbClr val="000000"/>
                </a:solidFill>
                <a:latin typeface="Love Ya Like A Sister"/>
                <a:ea typeface="Love Ya Like A Sister"/>
                <a:cs typeface="Love Ya Like A Sister"/>
                <a:sym typeface="Love Ya Like A Sister"/>
              </a:rPr>
            </a:br>
            <a:br>
              <a:rPr lang="en-GB" sz="2000">
                <a:solidFill>
                  <a:srgbClr val="000000"/>
                </a:solidFill>
              </a:rPr>
            </a:br>
            <a:r>
              <a:rPr lang="en-GB" sz="2000">
                <a:solidFill>
                  <a:srgbClr val="000000"/>
                </a:solidFill>
              </a:rPr>
              <a:t>Twitter: </a:t>
            </a:r>
            <a:r>
              <a:rPr lang="en-GB" sz="2000" u="sng">
                <a:solidFill>
                  <a:srgbClr val="009999"/>
                </a:solidFill>
                <a:hlinkClick r:id="rId9"/>
              </a:rPr>
              <a:t>@fairtradewales</a:t>
            </a:r>
            <a:br>
              <a:rPr lang="en-GB" sz="2000">
                <a:solidFill>
                  <a:srgbClr val="000000"/>
                </a:solidFill>
              </a:rPr>
            </a:br>
            <a:r>
              <a:rPr lang="en-GB" sz="2000">
                <a:solidFill>
                  <a:srgbClr val="000000"/>
                </a:solidFill>
              </a:rPr>
              <a:t>F</a:t>
            </a:r>
            <a:r>
              <a:rPr lang="en-GB" sz="2000"/>
              <a:t>’</a:t>
            </a:r>
            <a:r>
              <a:rPr lang="en-GB" sz="2000">
                <a:solidFill>
                  <a:srgbClr val="000000"/>
                </a:solidFill>
              </a:rPr>
              <a:t>book: </a:t>
            </a:r>
            <a:r>
              <a:rPr lang="en-GB" sz="2000" u="sng">
                <a:solidFill>
                  <a:srgbClr val="009999"/>
                </a:solidFill>
                <a:hlinkClick r:id="rId10"/>
              </a:rPr>
              <a:t>Fair Trade Wales </a:t>
            </a:r>
          </a:p>
          <a:p>
            <a:pPr lvl="0" marL="342900" rtl="0" algn="ctr">
              <a:lnSpc>
                <a:spcPct val="80000"/>
              </a:lnSpc>
              <a:spcBef>
                <a:spcPts val="400"/>
              </a:spcBef>
              <a:buNone/>
            </a:pPr>
            <a:r>
              <a:rPr lang="en-GB" sz="2000">
                <a:solidFill>
                  <a:srgbClr val="000000"/>
                </a:solidFill>
              </a:rPr>
              <a:t>	</a:t>
            </a:r>
          </a:p>
          <a:p>
            <a:pPr lvl="0" marL="342900" rtl="0" algn="ctr">
              <a:lnSpc>
                <a:spcPct val="80000"/>
              </a:lnSpc>
              <a:spcBef>
                <a:spcPts val="400"/>
              </a:spcBef>
              <a:buNone/>
            </a:pPr>
            <a:r>
              <a:t/>
            </a:r>
            <a:endParaRPr sz="2000"/>
          </a:p>
          <a:p>
            <a:pPr lvl="0" marL="342900" rtl="0">
              <a:lnSpc>
                <a:spcPct val="80000"/>
              </a:lnSpc>
              <a:spcBef>
                <a:spcPts val="400"/>
              </a:spcBef>
              <a:buNone/>
            </a:pPr>
            <a:r>
              <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latin typeface="Love Ya Like A Sister"/>
                <a:ea typeface="Love Ya Like A Sister"/>
                <a:cs typeface="Love Ya Like A Sister"/>
                <a:sym typeface="Love Ya Like A Sister"/>
              </a:rPr>
              <a:t>Philosophy</a:t>
            </a:r>
          </a:p>
        </p:txBody>
      </p:sp>
      <p:pic>
        <p:nvPicPr>
          <p:cNvPr descr="FAIRTRADE WALES LOGO COL-LOW RES.jpg" id="61" name="Shape 61"/>
          <p:cNvPicPr preferRelativeResize="0"/>
          <p:nvPr/>
        </p:nvPicPr>
        <p:blipFill>
          <a:blip r:embed="rId3">
            <a:alphaModFix/>
          </a:blip>
          <a:stretch>
            <a:fillRect/>
          </a:stretch>
        </p:blipFill>
        <p:spPr>
          <a:xfrm>
            <a:off x="6602093" y="326712"/>
            <a:ext cx="2370799" cy="809324"/>
          </a:xfrm>
          <a:prstGeom prst="rect">
            <a:avLst/>
          </a:prstGeom>
          <a:noFill/>
          <a:ln>
            <a:noFill/>
          </a:ln>
        </p:spPr>
      </p:pic>
      <p:sp>
        <p:nvSpPr>
          <p:cNvPr id="62" name="Shape 62"/>
          <p:cNvSpPr txBox="1"/>
          <p:nvPr/>
        </p:nvSpPr>
        <p:spPr>
          <a:xfrm>
            <a:off x="417975" y="1288000"/>
            <a:ext cx="3420300" cy="11430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lang="en-GB" sz="1800">
                <a:solidFill>
                  <a:schemeClr val="dk1"/>
                </a:solidFill>
                <a:latin typeface="Love Ya Like A Sister"/>
                <a:ea typeface="Love Ya Like A Sister"/>
                <a:cs typeface="Love Ya Like A Sister"/>
                <a:sym typeface="Love Ya Like A Sister"/>
              </a:rPr>
              <a:t>‘God loves those who are fair and just.’</a:t>
            </a:r>
          </a:p>
          <a:p>
            <a:pPr lvl="0">
              <a:spcBef>
                <a:spcPts val="0"/>
              </a:spcBef>
              <a:buNone/>
            </a:pPr>
            <a:r>
              <a:rPr lang="en-GB" sz="1800">
                <a:solidFill>
                  <a:schemeClr val="dk1"/>
                </a:solidFill>
                <a:latin typeface="Love Ya Like A Sister"/>
                <a:ea typeface="Love Ya Like A Sister"/>
                <a:cs typeface="Love Ya Like A Sister"/>
                <a:sym typeface="Love Ya Like A Sister"/>
              </a:rPr>
              <a:t>	 </a:t>
            </a:r>
            <a:r>
              <a:rPr i="1" lang="en-GB" sz="1800">
                <a:solidFill>
                  <a:schemeClr val="dk1"/>
                </a:solidFill>
                <a:latin typeface="Love Ya Like A Sister"/>
                <a:ea typeface="Love Ya Like A Sister"/>
                <a:cs typeface="Love Ya Like A Sister"/>
                <a:sym typeface="Love Ya Like A Sister"/>
              </a:rPr>
              <a:t>Quran (49:9)</a:t>
            </a:r>
          </a:p>
          <a:p>
            <a:pPr lvl="0">
              <a:spcBef>
                <a:spcPts val="0"/>
              </a:spcBef>
              <a:buNone/>
            </a:pPr>
            <a:r>
              <a:t/>
            </a:r>
            <a:endParaRPr i="1" sz="1100">
              <a:solidFill>
                <a:schemeClr val="dk1"/>
              </a:solidFill>
            </a:endParaRPr>
          </a:p>
          <a:p>
            <a:pPr lvl="0">
              <a:spcBef>
                <a:spcPts val="0"/>
              </a:spcBef>
              <a:buClr>
                <a:schemeClr val="dk1"/>
              </a:buClr>
              <a:buSzPct val="100000"/>
              <a:buFont typeface="Arial"/>
              <a:buNone/>
            </a:pPr>
            <a:r>
              <a:rPr lang="en-GB" sz="1100">
                <a:solidFill>
                  <a:schemeClr val="dk1"/>
                </a:solidFill>
              </a:rPr>
              <a:t>								</a:t>
            </a:r>
          </a:p>
          <a:p>
            <a:pPr lvl="0">
              <a:spcBef>
                <a:spcPts val="0"/>
              </a:spcBef>
              <a:buNone/>
            </a:pPr>
            <a:r>
              <a:t/>
            </a:r>
            <a:endParaRPr i="1" sz="1100">
              <a:solidFill>
                <a:schemeClr val="dk1"/>
              </a:solidFill>
            </a:endParaRPr>
          </a:p>
        </p:txBody>
      </p:sp>
      <p:sp>
        <p:nvSpPr>
          <p:cNvPr id="63" name="Shape 63"/>
          <p:cNvSpPr txBox="1"/>
          <p:nvPr/>
        </p:nvSpPr>
        <p:spPr>
          <a:xfrm>
            <a:off x="5100850" y="3164575"/>
            <a:ext cx="3667800" cy="1262400"/>
          </a:xfrm>
          <a:prstGeom prst="rect">
            <a:avLst/>
          </a:prstGeom>
          <a:noFill/>
          <a:ln>
            <a:noFill/>
          </a:ln>
        </p:spPr>
        <p:txBody>
          <a:bodyPr anchorCtr="0" anchor="t" bIns="91425" lIns="91425" rIns="91425" tIns="91425">
            <a:noAutofit/>
          </a:bodyPr>
          <a:lstStyle/>
          <a:p>
            <a:pPr lvl="0">
              <a:spcBef>
                <a:spcPts val="0"/>
              </a:spcBef>
              <a:buNone/>
            </a:pPr>
            <a:r>
              <a:rPr lang="en-GB" sz="1800">
                <a:solidFill>
                  <a:schemeClr val="dk1"/>
                </a:solidFill>
                <a:latin typeface="Love Ya Like A Sister"/>
                <a:ea typeface="Love Ya Like A Sister"/>
                <a:cs typeface="Love Ya Like A Sister"/>
                <a:sym typeface="Love Ya Like A Sister"/>
              </a:rPr>
              <a:t>A false balance is an abomination to the Lord, but a just weight is His delight.</a:t>
            </a:r>
          </a:p>
          <a:p>
            <a:pPr indent="387350" lvl="0">
              <a:spcBef>
                <a:spcPts val="0"/>
              </a:spcBef>
              <a:buClr>
                <a:schemeClr val="dk1"/>
              </a:buClr>
              <a:buSzPct val="61111"/>
              <a:buFont typeface="Arial"/>
              <a:buNone/>
            </a:pPr>
            <a:r>
              <a:rPr i="1" lang="en-GB" sz="1800">
                <a:solidFill>
                  <a:schemeClr val="dk1"/>
                </a:solidFill>
                <a:latin typeface="Love Ya Like A Sister"/>
                <a:ea typeface="Love Ya Like A Sister"/>
                <a:cs typeface="Love Ya Like A Sister"/>
                <a:sym typeface="Love Ya Like A Sister"/>
              </a:rPr>
              <a:t>Proverbs (11.1)</a:t>
            </a:r>
            <a:r>
              <a:rPr lang="en-GB" sz="1100">
                <a:solidFill>
                  <a:schemeClr val="dk1"/>
                </a:solidFill>
              </a:rPr>
              <a:t>		</a:t>
            </a:r>
          </a:p>
        </p:txBody>
      </p:sp>
      <p:sp>
        <p:nvSpPr>
          <p:cNvPr id="64" name="Shape 64"/>
          <p:cNvSpPr txBox="1"/>
          <p:nvPr/>
        </p:nvSpPr>
        <p:spPr>
          <a:xfrm>
            <a:off x="4708400" y="1219775"/>
            <a:ext cx="2849100" cy="1663200"/>
          </a:xfrm>
          <a:prstGeom prst="rect">
            <a:avLst/>
          </a:prstGeom>
          <a:noFill/>
          <a:ln>
            <a:noFill/>
          </a:ln>
        </p:spPr>
        <p:txBody>
          <a:bodyPr anchorCtr="0" anchor="t" bIns="91425" lIns="91425" rIns="91425" tIns="91425">
            <a:noAutofit/>
          </a:bodyPr>
          <a:lstStyle/>
          <a:p>
            <a:pPr lvl="0">
              <a:spcBef>
                <a:spcPts val="0"/>
              </a:spcBef>
              <a:buNone/>
            </a:pPr>
            <a:r>
              <a:rPr lang="en-GB" sz="1800">
                <a:solidFill>
                  <a:schemeClr val="dk1"/>
                </a:solidFill>
                <a:latin typeface="Love Ya Like A Sister"/>
                <a:ea typeface="Love Ya Like A Sister"/>
                <a:cs typeface="Love Ya Like A Sister"/>
                <a:sym typeface="Love Ya Like A Sister"/>
              </a:rPr>
              <a:t>It is not just that some should have less in order that others may prosper.</a:t>
            </a:r>
          </a:p>
          <a:p>
            <a:pPr lvl="0">
              <a:spcBef>
                <a:spcPts val="0"/>
              </a:spcBef>
              <a:buNone/>
            </a:pPr>
            <a:r>
              <a:rPr i="1" lang="en-GB" sz="1800">
                <a:solidFill>
                  <a:schemeClr val="dk1"/>
                </a:solidFill>
                <a:latin typeface="Love Ya Like A Sister"/>
                <a:ea typeface="Love Ya Like A Sister"/>
                <a:cs typeface="Love Ya Like A Sister"/>
                <a:sym typeface="Love Ya Like A Sister"/>
              </a:rPr>
              <a:t>A Theory of Justice (Chapter I, Section 3)</a:t>
            </a:r>
          </a:p>
        </p:txBody>
      </p:sp>
      <p:pic>
        <p:nvPicPr>
          <p:cNvPr descr="Image result for justice" id="65" name="Shape 65"/>
          <p:cNvPicPr preferRelativeResize="0"/>
          <p:nvPr/>
        </p:nvPicPr>
        <p:blipFill>
          <a:blip r:embed="rId4">
            <a:alphaModFix/>
          </a:blip>
          <a:stretch>
            <a:fillRect/>
          </a:stretch>
        </p:blipFill>
        <p:spPr>
          <a:xfrm>
            <a:off x="1031472" y="2320024"/>
            <a:ext cx="1775429" cy="1775450"/>
          </a:xfrm>
          <a:prstGeom prst="rect">
            <a:avLst/>
          </a:prstGeom>
          <a:noFill/>
          <a:ln>
            <a:noFill/>
          </a:ln>
        </p:spPr>
      </p:pic>
      <p:sp>
        <p:nvSpPr>
          <p:cNvPr id="66" name="Shape 66"/>
          <p:cNvSpPr txBox="1"/>
          <p:nvPr/>
        </p:nvSpPr>
        <p:spPr>
          <a:xfrm>
            <a:off x="281475" y="4084600"/>
            <a:ext cx="4264800" cy="572700"/>
          </a:xfrm>
          <a:prstGeom prst="rect">
            <a:avLst/>
          </a:prstGeom>
          <a:noFill/>
          <a:ln>
            <a:noFill/>
          </a:ln>
        </p:spPr>
        <p:txBody>
          <a:bodyPr anchorCtr="0" anchor="t" bIns="91425" lIns="91425" rIns="91425" tIns="91425">
            <a:noAutofit/>
          </a:bodyPr>
          <a:lstStyle/>
          <a:p>
            <a:pPr lvl="0">
              <a:spcBef>
                <a:spcPts val="0"/>
              </a:spcBef>
              <a:buNone/>
            </a:pPr>
            <a:r>
              <a:rPr lang="en-GB" sz="1800">
                <a:latin typeface="Love Ya Like A Sister"/>
                <a:ea typeface="Love Ya Like A Sister"/>
                <a:cs typeface="Love Ya Like A Sister"/>
                <a:sym typeface="Love Ya Like A Sister"/>
              </a:rPr>
              <a:t>Maat, Isis, Dike, Justitia, Lady Justice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latin typeface="Love Ya Like A Sister"/>
                <a:ea typeface="Love Ya Like A Sister"/>
                <a:cs typeface="Love Ya Like A Sister"/>
                <a:sym typeface="Love Ya Like A Sister"/>
              </a:rPr>
              <a:t>Trade and colonialism</a:t>
            </a:r>
          </a:p>
        </p:txBody>
      </p:sp>
      <p:pic>
        <p:nvPicPr>
          <p:cNvPr descr="FAIRTRADE WALES LOGO COL-LOW RES.jpg" id="72" name="Shape 72"/>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descr="Image result for africa" id="73" name="Shape 73"/>
          <p:cNvPicPr preferRelativeResize="0"/>
          <p:nvPr/>
        </p:nvPicPr>
        <p:blipFill>
          <a:blip r:embed="rId4">
            <a:alphaModFix/>
          </a:blip>
          <a:stretch>
            <a:fillRect/>
          </a:stretch>
        </p:blipFill>
        <p:spPr>
          <a:xfrm>
            <a:off x="459475" y="1219025"/>
            <a:ext cx="3080425" cy="3420450"/>
          </a:xfrm>
          <a:prstGeom prst="rect">
            <a:avLst/>
          </a:prstGeom>
          <a:noFill/>
          <a:ln>
            <a:noFill/>
          </a:ln>
        </p:spPr>
      </p:pic>
      <p:pic>
        <p:nvPicPr>
          <p:cNvPr descr="Image result for east india company" id="74" name="Shape 74"/>
          <p:cNvPicPr preferRelativeResize="0"/>
          <p:nvPr/>
        </p:nvPicPr>
        <p:blipFill>
          <a:blip r:embed="rId5">
            <a:alphaModFix/>
          </a:blip>
          <a:stretch>
            <a:fillRect/>
          </a:stretch>
        </p:blipFill>
        <p:spPr>
          <a:xfrm>
            <a:off x="4536750" y="1219025"/>
            <a:ext cx="3690889" cy="342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pic>
        <p:nvPicPr>
          <p:cNvPr descr="FAIRTRADE WALES LOGO COL-LOW RES.jpg" id="79" name="Shape 79"/>
          <p:cNvPicPr preferRelativeResize="0"/>
          <p:nvPr/>
        </p:nvPicPr>
        <p:blipFill>
          <a:blip r:embed="rId3">
            <a:alphaModFix/>
          </a:blip>
          <a:stretch>
            <a:fillRect/>
          </a:stretch>
        </p:blipFill>
        <p:spPr>
          <a:xfrm>
            <a:off x="5912276" y="213250"/>
            <a:ext cx="2971199" cy="1014300"/>
          </a:xfrm>
          <a:prstGeom prst="rect">
            <a:avLst/>
          </a:prstGeom>
          <a:noFill/>
          <a:ln>
            <a:noFill/>
          </a:ln>
        </p:spPr>
      </p:pic>
      <p:sp>
        <p:nvSpPr>
          <p:cNvPr id="80" name="Shape 80"/>
          <p:cNvSpPr txBox="1"/>
          <p:nvPr/>
        </p:nvSpPr>
        <p:spPr>
          <a:xfrm>
            <a:off x="298550" y="375325"/>
            <a:ext cx="4222200" cy="656700"/>
          </a:xfrm>
          <a:prstGeom prst="rect">
            <a:avLst/>
          </a:prstGeom>
          <a:noFill/>
          <a:ln>
            <a:noFill/>
          </a:ln>
        </p:spPr>
        <p:txBody>
          <a:bodyPr anchorCtr="0" anchor="t" bIns="91425" lIns="91425" rIns="91425" tIns="91425">
            <a:noAutofit/>
          </a:bodyPr>
          <a:lstStyle/>
          <a:p>
            <a:pPr lvl="0">
              <a:spcBef>
                <a:spcPts val="0"/>
              </a:spcBef>
              <a:buNone/>
            </a:pPr>
            <a:r>
              <a:rPr lang="en-GB" sz="2800">
                <a:latin typeface="Love Ya Like A Sister"/>
                <a:ea typeface="Love Ya Like A Sister"/>
                <a:cs typeface="Love Ya Like A Sister"/>
                <a:sym typeface="Love Ya Like A Sister"/>
              </a:rPr>
              <a:t>Global trade rules...</a:t>
            </a:r>
          </a:p>
        </p:txBody>
      </p:sp>
      <p:pic>
        <p:nvPicPr>
          <p:cNvPr descr="Image result for world" id="81" name="Shape 81"/>
          <p:cNvPicPr preferRelativeResize="0"/>
          <p:nvPr/>
        </p:nvPicPr>
        <p:blipFill>
          <a:blip r:embed="rId4">
            <a:alphaModFix/>
          </a:blip>
          <a:stretch>
            <a:fillRect/>
          </a:stretch>
        </p:blipFill>
        <p:spPr>
          <a:xfrm>
            <a:off x="3061075" y="1498999"/>
            <a:ext cx="2543024" cy="2543024"/>
          </a:xfrm>
          <a:prstGeom prst="rect">
            <a:avLst/>
          </a:prstGeom>
          <a:noFill/>
          <a:ln>
            <a:noFill/>
          </a:ln>
        </p:spPr>
      </p:pic>
      <p:pic>
        <p:nvPicPr>
          <p:cNvPr descr="ftw-arrow-2.png" id="82" name="Shape 82"/>
          <p:cNvPicPr preferRelativeResize="0"/>
          <p:nvPr/>
        </p:nvPicPr>
        <p:blipFill>
          <a:blip r:embed="rId5">
            <a:alphaModFix/>
          </a:blip>
          <a:stretch>
            <a:fillRect/>
          </a:stretch>
        </p:blipFill>
        <p:spPr>
          <a:xfrm>
            <a:off x="5271474" y="3162526"/>
            <a:ext cx="1279449" cy="1074524"/>
          </a:xfrm>
          <a:prstGeom prst="rect">
            <a:avLst/>
          </a:prstGeom>
          <a:noFill/>
          <a:ln>
            <a:noFill/>
          </a:ln>
        </p:spPr>
      </p:pic>
      <p:pic>
        <p:nvPicPr>
          <p:cNvPr descr="ftw-arrow-2.png" id="83" name="Shape 83"/>
          <p:cNvPicPr preferRelativeResize="0"/>
          <p:nvPr/>
        </p:nvPicPr>
        <p:blipFill>
          <a:blip r:embed="rId5">
            <a:alphaModFix/>
          </a:blip>
          <a:stretch>
            <a:fillRect/>
          </a:stretch>
        </p:blipFill>
        <p:spPr>
          <a:xfrm flipH="1" rot="10800000">
            <a:off x="5450599" y="1532923"/>
            <a:ext cx="1143275" cy="960166"/>
          </a:xfrm>
          <a:prstGeom prst="rect">
            <a:avLst/>
          </a:prstGeom>
          <a:noFill/>
          <a:ln>
            <a:noFill/>
          </a:ln>
        </p:spPr>
      </p:pic>
      <p:pic>
        <p:nvPicPr>
          <p:cNvPr descr="ftw-arrow-2.png" id="84" name="Shape 84"/>
          <p:cNvPicPr preferRelativeResize="0"/>
          <p:nvPr/>
        </p:nvPicPr>
        <p:blipFill>
          <a:blip r:embed="rId5">
            <a:alphaModFix/>
          </a:blip>
          <a:stretch>
            <a:fillRect/>
          </a:stretch>
        </p:blipFill>
        <p:spPr>
          <a:xfrm rot="10800000">
            <a:off x="1995097" y="1507050"/>
            <a:ext cx="1245299" cy="1045833"/>
          </a:xfrm>
          <a:prstGeom prst="rect">
            <a:avLst/>
          </a:prstGeom>
          <a:noFill/>
          <a:ln>
            <a:noFill/>
          </a:ln>
        </p:spPr>
      </p:pic>
      <p:sp>
        <p:nvSpPr>
          <p:cNvPr id="85" name="Shape 85"/>
          <p:cNvSpPr txBox="1"/>
          <p:nvPr/>
        </p:nvSpPr>
        <p:spPr>
          <a:xfrm>
            <a:off x="179150" y="3819175"/>
            <a:ext cx="2106900" cy="477600"/>
          </a:xfrm>
          <a:prstGeom prst="rect">
            <a:avLst/>
          </a:prstGeom>
          <a:noFill/>
          <a:ln>
            <a:noFill/>
          </a:ln>
        </p:spPr>
        <p:txBody>
          <a:bodyPr anchorCtr="0" anchor="t" bIns="91425" lIns="91425" rIns="91425" tIns="91425">
            <a:noAutofit/>
          </a:bodyPr>
          <a:lstStyle/>
          <a:p>
            <a:pPr lvl="0">
              <a:spcBef>
                <a:spcPts val="0"/>
              </a:spcBef>
              <a:buNone/>
            </a:pPr>
            <a:r>
              <a:rPr lang="en-GB" sz="1800">
                <a:latin typeface="Love Ya Like A Sister"/>
                <a:ea typeface="Love Ya Like A Sister"/>
                <a:cs typeface="Love Ya Like A Sister"/>
                <a:sym typeface="Love Ya Like A Sister"/>
              </a:rPr>
              <a:t>Primary products</a:t>
            </a:r>
          </a:p>
        </p:txBody>
      </p:sp>
      <p:sp>
        <p:nvSpPr>
          <p:cNvPr id="86" name="Shape 86"/>
          <p:cNvSpPr txBox="1"/>
          <p:nvPr/>
        </p:nvSpPr>
        <p:spPr>
          <a:xfrm>
            <a:off x="669225" y="1446750"/>
            <a:ext cx="1245300" cy="753900"/>
          </a:xfrm>
          <a:prstGeom prst="rect">
            <a:avLst/>
          </a:prstGeom>
          <a:noFill/>
          <a:ln>
            <a:noFill/>
          </a:ln>
        </p:spPr>
        <p:txBody>
          <a:bodyPr anchorCtr="0" anchor="t" bIns="91425" lIns="91425" rIns="91425" tIns="91425">
            <a:noAutofit/>
          </a:bodyPr>
          <a:lstStyle/>
          <a:p>
            <a:pPr lvl="0" rtl="0">
              <a:spcBef>
                <a:spcPts val="0"/>
              </a:spcBef>
              <a:buNone/>
            </a:pPr>
            <a:r>
              <a:rPr lang="en-GB" sz="1800">
                <a:latin typeface="Love Ya Like A Sister"/>
                <a:ea typeface="Love Ya Like A Sister"/>
                <a:cs typeface="Love Ya Like A Sister"/>
                <a:sym typeface="Love Ya Like A Sister"/>
              </a:rPr>
              <a:t>Reducing subsidies</a:t>
            </a:r>
          </a:p>
        </p:txBody>
      </p:sp>
      <p:sp>
        <p:nvSpPr>
          <p:cNvPr id="87" name="Shape 87"/>
          <p:cNvSpPr txBox="1"/>
          <p:nvPr/>
        </p:nvSpPr>
        <p:spPr>
          <a:xfrm>
            <a:off x="6775225" y="1343250"/>
            <a:ext cx="1882500" cy="1014300"/>
          </a:xfrm>
          <a:prstGeom prst="rect">
            <a:avLst/>
          </a:prstGeom>
          <a:noFill/>
          <a:ln>
            <a:noFill/>
          </a:ln>
        </p:spPr>
        <p:txBody>
          <a:bodyPr anchorCtr="0" anchor="t" bIns="91425" lIns="91425" rIns="91425" tIns="91425">
            <a:noAutofit/>
          </a:bodyPr>
          <a:lstStyle/>
          <a:p>
            <a:pPr lvl="0" rtl="0">
              <a:spcBef>
                <a:spcPts val="0"/>
              </a:spcBef>
              <a:buNone/>
            </a:pPr>
            <a:r>
              <a:rPr lang="en-GB" sz="1800">
                <a:latin typeface="Love Ya Like A Sister"/>
                <a:ea typeface="Love Ya Like A Sister"/>
                <a:cs typeface="Love Ya Like A Sister"/>
                <a:sym typeface="Love Ya Like A Sister"/>
              </a:rPr>
              <a:t>Separate rules for agriculture and textiles</a:t>
            </a:r>
          </a:p>
        </p:txBody>
      </p:sp>
      <p:sp>
        <p:nvSpPr>
          <p:cNvPr id="88" name="Shape 88"/>
          <p:cNvSpPr txBox="1"/>
          <p:nvPr/>
        </p:nvSpPr>
        <p:spPr>
          <a:xfrm>
            <a:off x="6671725" y="3681025"/>
            <a:ext cx="1679100" cy="753900"/>
          </a:xfrm>
          <a:prstGeom prst="rect">
            <a:avLst/>
          </a:prstGeom>
          <a:noFill/>
          <a:ln>
            <a:noFill/>
          </a:ln>
        </p:spPr>
        <p:txBody>
          <a:bodyPr anchorCtr="0" anchor="t" bIns="91425" lIns="91425" rIns="91425" tIns="91425">
            <a:noAutofit/>
          </a:bodyPr>
          <a:lstStyle/>
          <a:p>
            <a:pPr lvl="0" rtl="0">
              <a:spcBef>
                <a:spcPts val="0"/>
              </a:spcBef>
              <a:buNone/>
            </a:pPr>
            <a:r>
              <a:rPr lang="en-GB" sz="1800">
                <a:latin typeface="Love Ya Like A Sister"/>
                <a:ea typeface="Love Ya Like A Sister"/>
                <a:cs typeface="Love Ya Like A Sister"/>
                <a:sym typeface="Love Ya Like A Sister"/>
              </a:rPr>
              <a:t>Wrapped up in aid and debt</a:t>
            </a:r>
          </a:p>
        </p:txBody>
      </p:sp>
      <p:pic>
        <p:nvPicPr>
          <p:cNvPr descr="ftw-arrow-2.png" id="89" name="Shape 89"/>
          <p:cNvPicPr preferRelativeResize="0"/>
          <p:nvPr/>
        </p:nvPicPr>
        <p:blipFill>
          <a:blip r:embed="rId5">
            <a:alphaModFix/>
          </a:blip>
          <a:stretch>
            <a:fillRect/>
          </a:stretch>
        </p:blipFill>
        <p:spPr>
          <a:xfrm flipH="1">
            <a:off x="2156924" y="3264901"/>
            <a:ext cx="1279449" cy="1074524"/>
          </a:xfrm>
          <a:prstGeom prst="rect">
            <a:avLst/>
          </a:prstGeom>
          <a:noFill/>
          <a:ln>
            <a:noFill/>
          </a:ln>
        </p:spPr>
      </p:pic>
      <p:sp>
        <p:nvSpPr>
          <p:cNvPr id="90" name="Shape 90"/>
          <p:cNvSpPr txBox="1"/>
          <p:nvPr/>
        </p:nvSpPr>
        <p:spPr>
          <a:xfrm>
            <a:off x="5271475" y="4434925"/>
            <a:ext cx="3667800" cy="656700"/>
          </a:xfrm>
          <a:prstGeom prst="rect">
            <a:avLst/>
          </a:prstGeom>
          <a:noFill/>
          <a:ln>
            <a:noFill/>
          </a:ln>
        </p:spPr>
        <p:txBody>
          <a:bodyPr anchorCtr="0" anchor="t" bIns="91425" lIns="91425" rIns="91425" tIns="91425">
            <a:noAutofit/>
          </a:bodyPr>
          <a:lstStyle/>
          <a:p>
            <a:pPr lvl="0" rtl="0">
              <a:spcBef>
                <a:spcPts val="0"/>
              </a:spcBef>
              <a:buNone/>
            </a:pPr>
            <a:r>
              <a:rPr lang="en-GB" sz="2800">
                <a:latin typeface="Love Ya Like A Sister"/>
                <a:ea typeface="Love Ya Like A Sister"/>
                <a:cs typeface="Love Ya Like A Sister"/>
                <a:sym typeface="Love Ya Like A Sister"/>
              </a:rPr>
              <a:t>...increase inequality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idx="1" type="subTitle"/>
          </p:nvPr>
        </p:nvSpPr>
        <p:spPr>
          <a:xfrm>
            <a:off x="311700" y="324100"/>
            <a:ext cx="8520600" cy="792600"/>
          </a:xfrm>
          <a:prstGeom prst="rect">
            <a:avLst/>
          </a:prstGeom>
        </p:spPr>
        <p:txBody>
          <a:bodyPr anchorCtr="0" anchor="t" bIns="91425" lIns="91425" rIns="91425" tIns="91425">
            <a:noAutofit/>
          </a:bodyPr>
          <a:lstStyle/>
          <a:p>
            <a:pPr lvl="0" rtl="0" algn="l">
              <a:spcBef>
                <a:spcPts val="0"/>
              </a:spcBef>
              <a:buNone/>
            </a:pPr>
            <a:r>
              <a:rPr lang="en-GB" sz="3600">
                <a:solidFill>
                  <a:srgbClr val="000000"/>
                </a:solidFill>
                <a:latin typeface="Love Ya Like A Sister"/>
                <a:ea typeface="Love Ya Like A Sister"/>
                <a:cs typeface="Love Ya Like A Sister"/>
                <a:sym typeface="Love Ya Like A Sister"/>
              </a:rPr>
              <a:t>The Movement</a:t>
            </a:r>
          </a:p>
        </p:txBody>
      </p:sp>
      <p:pic>
        <p:nvPicPr>
          <p:cNvPr descr="FAIRTRADE WALES LOGO COL-LOW RES.jpg" id="96" name="Shape 96"/>
          <p:cNvPicPr preferRelativeResize="0"/>
          <p:nvPr/>
        </p:nvPicPr>
        <p:blipFill>
          <a:blip r:embed="rId3">
            <a:alphaModFix/>
          </a:blip>
          <a:stretch>
            <a:fillRect/>
          </a:stretch>
        </p:blipFill>
        <p:spPr>
          <a:xfrm>
            <a:off x="5912276" y="213250"/>
            <a:ext cx="2971199" cy="1014300"/>
          </a:xfrm>
          <a:prstGeom prst="rect">
            <a:avLst/>
          </a:prstGeom>
          <a:noFill/>
          <a:ln>
            <a:noFill/>
          </a:ln>
        </p:spPr>
      </p:pic>
      <p:pic>
        <p:nvPicPr>
          <p:cNvPr descr="ftw-circle-blue.png" id="97" name="Shape 97"/>
          <p:cNvPicPr preferRelativeResize="0"/>
          <p:nvPr/>
        </p:nvPicPr>
        <p:blipFill>
          <a:blip r:embed="rId4">
            <a:alphaModFix/>
          </a:blip>
          <a:stretch>
            <a:fillRect/>
          </a:stretch>
        </p:blipFill>
        <p:spPr>
          <a:xfrm>
            <a:off x="176075" y="923149"/>
            <a:ext cx="1787148" cy="1787148"/>
          </a:xfrm>
          <a:prstGeom prst="rect">
            <a:avLst/>
          </a:prstGeom>
          <a:noFill/>
          <a:ln>
            <a:noFill/>
          </a:ln>
        </p:spPr>
      </p:pic>
      <p:pic>
        <p:nvPicPr>
          <p:cNvPr descr="ftw-circle-green.png" id="98" name="Shape 98"/>
          <p:cNvPicPr preferRelativeResize="0"/>
          <p:nvPr/>
        </p:nvPicPr>
        <p:blipFill>
          <a:blip r:embed="rId5">
            <a:alphaModFix/>
          </a:blip>
          <a:stretch>
            <a:fillRect/>
          </a:stretch>
        </p:blipFill>
        <p:spPr>
          <a:xfrm>
            <a:off x="2055700" y="945125"/>
            <a:ext cx="1743198" cy="1743201"/>
          </a:xfrm>
          <a:prstGeom prst="rect">
            <a:avLst/>
          </a:prstGeom>
          <a:noFill/>
          <a:ln>
            <a:noFill/>
          </a:ln>
        </p:spPr>
      </p:pic>
      <p:pic>
        <p:nvPicPr>
          <p:cNvPr descr="ftw-circle-orange.png" id="99" name="Shape 99"/>
          <p:cNvPicPr preferRelativeResize="0"/>
          <p:nvPr/>
        </p:nvPicPr>
        <p:blipFill>
          <a:blip r:embed="rId6">
            <a:alphaModFix/>
          </a:blip>
          <a:stretch>
            <a:fillRect/>
          </a:stretch>
        </p:blipFill>
        <p:spPr>
          <a:xfrm>
            <a:off x="3936512" y="1116700"/>
            <a:ext cx="1743201" cy="1743201"/>
          </a:xfrm>
          <a:prstGeom prst="rect">
            <a:avLst/>
          </a:prstGeom>
          <a:noFill/>
          <a:ln>
            <a:noFill/>
          </a:ln>
        </p:spPr>
      </p:pic>
      <p:pic>
        <p:nvPicPr>
          <p:cNvPr descr="ftw-circle-red.png" id="100" name="Shape 100"/>
          <p:cNvPicPr preferRelativeResize="0"/>
          <p:nvPr/>
        </p:nvPicPr>
        <p:blipFill>
          <a:blip r:embed="rId7">
            <a:alphaModFix/>
          </a:blip>
          <a:stretch>
            <a:fillRect/>
          </a:stretch>
        </p:blipFill>
        <p:spPr>
          <a:xfrm>
            <a:off x="746574" y="2733550"/>
            <a:ext cx="1787148" cy="1787148"/>
          </a:xfrm>
          <a:prstGeom prst="rect">
            <a:avLst/>
          </a:prstGeom>
          <a:noFill/>
          <a:ln>
            <a:noFill/>
          </a:ln>
        </p:spPr>
      </p:pic>
      <p:pic>
        <p:nvPicPr>
          <p:cNvPr descr="ftw-circle-yellow.png" id="101" name="Shape 101"/>
          <p:cNvPicPr preferRelativeResize="0"/>
          <p:nvPr/>
        </p:nvPicPr>
        <p:blipFill>
          <a:blip r:embed="rId8">
            <a:alphaModFix/>
          </a:blip>
          <a:stretch>
            <a:fillRect/>
          </a:stretch>
        </p:blipFill>
        <p:spPr>
          <a:xfrm>
            <a:off x="2873049" y="2755549"/>
            <a:ext cx="1743201" cy="1743198"/>
          </a:xfrm>
          <a:prstGeom prst="rect">
            <a:avLst/>
          </a:prstGeom>
          <a:noFill/>
          <a:ln>
            <a:noFill/>
          </a:ln>
        </p:spPr>
      </p:pic>
      <p:sp>
        <p:nvSpPr>
          <p:cNvPr id="102" name="Shape 102"/>
          <p:cNvSpPr txBox="1"/>
          <p:nvPr/>
        </p:nvSpPr>
        <p:spPr>
          <a:xfrm>
            <a:off x="70937" y="1309562"/>
            <a:ext cx="1997400" cy="1014300"/>
          </a:xfrm>
          <a:prstGeom prst="rect">
            <a:avLst/>
          </a:prstGeom>
          <a:noFill/>
          <a:ln>
            <a:noFill/>
          </a:ln>
        </p:spPr>
        <p:txBody>
          <a:bodyPr anchorCtr="0" anchor="t" bIns="91425" lIns="91425" rIns="91425" tIns="91425">
            <a:noAutofit/>
          </a:bodyPr>
          <a:lstStyle/>
          <a:p>
            <a:pPr lvl="0" algn="ctr">
              <a:spcBef>
                <a:spcPts val="0"/>
              </a:spcBef>
              <a:buNone/>
            </a:pPr>
            <a:r>
              <a:rPr lang="en-GB" sz="1600">
                <a:latin typeface="Love Ya Like A Sister"/>
                <a:ea typeface="Love Ya Like A Sister"/>
                <a:cs typeface="Love Ya Like A Sister"/>
                <a:sym typeface="Love Ya Like A Sister"/>
              </a:rPr>
              <a:t>Fair Trade crafts begin to be sold in the US and Europe</a:t>
            </a:r>
          </a:p>
        </p:txBody>
      </p:sp>
      <p:sp>
        <p:nvSpPr>
          <p:cNvPr id="103" name="Shape 103"/>
          <p:cNvSpPr txBox="1"/>
          <p:nvPr/>
        </p:nvSpPr>
        <p:spPr>
          <a:xfrm>
            <a:off x="641437" y="3002962"/>
            <a:ext cx="1997400" cy="1248300"/>
          </a:xfrm>
          <a:prstGeom prst="rect">
            <a:avLst/>
          </a:prstGeom>
          <a:noFill/>
          <a:ln>
            <a:noFill/>
          </a:ln>
        </p:spPr>
        <p:txBody>
          <a:bodyPr anchorCtr="0" anchor="t" bIns="91425" lIns="91425" rIns="91425" tIns="91425">
            <a:noAutofit/>
          </a:bodyPr>
          <a:lstStyle/>
          <a:p>
            <a:pPr lvl="0" algn="ctr">
              <a:spcBef>
                <a:spcPts val="0"/>
              </a:spcBef>
              <a:buNone/>
            </a:pPr>
            <a:r>
              <a:rPr lang="en-GB" sz="1600">
                <a:latin typeface="Love Ya Like A Sister"/>
                <a:ea typeface="Love Ya Like A Sister"/>
                <a:cs typeface="Love Ya Like A Sister"/>
                <a:sym typeface="Love Ya Like A Sister"/>
              </a:rPr>
              <a:t>Student </a:t>
            </a:r>
          </a:p>
          <a:p>
            <a:pPr lvl="0" rtl="0" algn="ctr">
              <a:spcBef>
                <a:spcPts val="0"/>
              </a:spcBef>
              <a:buNone/>
            </a:pPr>
            <a:r>
              <a:rPr lang="en-GB" sz="1600">
                <a:latin typeface="Love Ya Like A Sister"/>
                <a:ea typeface="Love Ya Like A Sister"/>
                <a:cs typeface="Love Ya Like A Sister"/>
                <a:sym typeface="Love Ya Like A Sister"/>
              </a:rPr>
              <a:t>movement starts campaigning against trade </a:t>
            </a:r>
          </a:p>
          <a:p>
            <a:pPr lvl="0" rtl="0" algn="ctr">
              <a:spcBef>
                <a:spcPts val="0"/>
              </a:spcBef>
              <a:buNone/>
            </a:pPr>
            <a:r>
              <a:rPr lang="en-GB" sz="1600">
                <a:latin typeface="Love Ya Like A Sister"/>
                <a:ea typeface="Love Ya Like A Sister"/>
                <a:cs typeface="Love Ya Like A Sister"/>
                <a:sym typeface="Love Ya Like A Sister"/>
              </a:rPr>
              <a:t>deals </a:t>
            </a:r>
          </a:p>
        </p:txBody>
      </p:sp>
      <p:sp>
        <p:nvSpPr>
          <p:cNvPr id="104" name="Shape 104"/>
          <p:cNvSpPr txBox="1"/>
          <p:nvPr/>
        </p:nvSpPr>
        <p:spPr>
          <a:xfrm>
            <a:off x="2068350" y="1420412"/>
            <a:ext cx="1635600" cy="792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Max Havelaar label is set up</a:t>
            </a:r>
          </a:p>
        </p:txBody>
      </p:sp>
      <p:sp>
        <p:nvSpPr>
          <p:cNvPr id="105" name="Shape 105"/>
          <p:cNvSpPr txBox="1"/>
          <p:nvPr/>
        </p:nvSpPr>
        <p:spPr>
          <a:xfrm>
            <a:off x="2926837" y="3143862"/>
            <a:ext cx="1635600" cy="792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Solidarity </a:t>
            </a:r>
          </a:p>
          <a:p>
            <a:pPr lvl="0" rtl="0" algn="ctr">
              <a:spcBef>
                <a:spcPts val="0"/>
              </a:spcBef>
              <a:buNone/>
            </a:pPr>
            <a:r>
              <a:rPr lang="en-GB" sz="1600">
                <a:latin typeface="Love Ya Like A Sister"/>
                <a:ea typeface="Love Ya Like A Sister"/>
                <a:cs typeface="Love Ya Like A Sister"/>
                <a:sym typeface="Love Ya Like A Sister"/>
              </a:rPr>
              <a:t>trade with South America</a:t>
            </a:r>
          </a:p>
        </p:txBody>
      </p:sp>
      <p:sp>
        <p:nvSpPr>
          <p:cNvPr id="106" name="Shape 106"/>
          <p:cNvSpPr txBox="1"/>
          <p:nvPr/>
        </p:nvSpPr>
        <p:spPr>
          <a:xfrm>
            <a:off x="3990312" y="1539812"/>
            <a:ext cx="1635600" cy="792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South Africa</a:t>
            </a:r>
          </a:p>
          <a:p>
            <a:pPr lvl="0" rtl="0" algn="ctr">
              <a:spcBef>
                <a:spcPts val="0"/>
              </a:spcBef>
              <a:buNone/>
            </a:pPr>
            <a:r>
              <a:rPr lang="en-GB" sz="1600">
                <a:latin typeface="Love Ya Like A Sister"/>
                <a:ea typeface="Love Ya Like A Sister"/>
                <a:cs typeface="Love Ya Like A Sister"/>
                <a:sym typeface="Love Ya Like A Sister"/>
              </a:rPr>
              <a:t>Anti-apartheid trading</a:t>
            </a:r>
          </a:p>
        </p:txBody>
      </p:sp>
      <p:pic>
        <p:nvPicPr>
          <p:cNvPr descr="ftw-circle-blue.png" id="107" name="Shape 107"/>
          <p:cNvPicPr preferRelativeResize="0"/>
          <p:nvPr/>
        </p:nvPicPr>
        <p:blipFill>
          <a:blip r:embed="rId4">
            <a:alphaModFix/>
          </a:blip>
          <a:stretch>
            <a:fillRect/>
          </a:stretch>
        </p:blipFill>
        <p:spPr>
          <a:xfrm>
            <a:off x="4850450" y="2646599"/>
            <a:ext cx="1787148" cy="1787148"/>
          </a:xfrm>
          <a:prstGeom prst="rect">
            <a:avLst/>
          </a:prstGeom>
          <a:noFill/>
          <a:ln>
            <a:noFill/>
          </a:ln>
        </p:spPr>
      </p:pic>
      <p:sp>
        <p:nvSpPr>
          <p:cNvPr id="108" name="Shape 108"/>
          <p:cNvSpPr txBox="1"/>
          <p:nvPr/>
        </p:nvSpPr>
        <p:spPr>
          <a:xfrm>
            <a:off x="4955562" y="3002962"/>
            <a:ext cx="1635600" cy="792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Fairtrade Foundation label chocolate</a:t>
            </a:r>
          </a:p>
        </p:txBody>
      </p:sp>
      <p:pic>
        <p:nvPicPr>
          <p:cNvPr descr="ftw-circle-green.png" id="109" name="Shape 109"/>
          <p:cNvPicPr preferRelativeResize="0"/>
          <p:nvPr/>
        </p:nvPicPr>
        <p:blipFill>
          <a:blip r:embed="rId5">
            <a:alphaModFix/>
          </a:blip>
          <a:stretch>
            <a:fillRect/>
          </a:stretch>
        </p:blipFill>
        <p:spPr>
          <a:xfrm>
            <a:off x="5912300" y="1188238"/>
            <a:ext cx="1743198" cy="1743201"/>
          </a:xfrm>
          <a:prstGeom prst="rect">
            <a:avLst/>
          </a:prstGeom>
          <a:noFill/>
          <a:ln>
            <a:noFill/>
          </a:ln>
        </p:spPr>
      </p:pic>
      <p:sp>
        <p:nvSpPr>
          <p:cNvPr id="110" name="Shape 110"/>
          <p:cNvSpPr txBox="1"/>
          <p:nvPr/>
        </p:nvSpPr>
        <p:spPr>
          <a:xfrm>
            <a:off x="5912300" y="1810925"/>
            <a:ext cx="1635600" cy="465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Fair Trade Town</a:t>
            </a:r>
          </a:p>
        </p:txBody>
      </p:sp>
      <p:pic>
        <p:nvPicPr>
          <p:cNvPr descr="ftw-circle-yellow.png" id="111" name="Shape 111"/>
          <p:cNvPicPr preferRelativeResize="0"/>
          <p:nvPr/>
        </p:nvPicPr>
        <p:blipFill>
          <a:blip r:embed="rId8">
            <a:alphaModFix/>
          </a:blip>
          <a:stretch>
            <a:fillRect/>
          </a:stretch>
        </p:blipFill>
        <p:spPr>
          <a:xfrm>
            <a:off x="6871799" y="2807799"/>
            <a:ext cx="1743201" cy="1743198"/>
          </a:xfrm>
          <a:prstGeom prst="rect">
            <a:avLst/>
          </a:prstGeom>
          <a:noFill/>
          <a:ln>
            <a:noFill/>
          </a:ln>
        </p:spPr>
      </p:pic>
      <p:sp>
        <p:nvSpPr>
          <p:cNvPr id="112" name="Shape 112"/>
          <p:cNvSpPr txBox="1"/>
          <p:nvPr/>
        </p:nvSpPr>
        <p:spPr>
          <a:xfrm>
            <a:off x="6871787" y="3283087"/>
            <a:ext cx="1635600" cy="792600"/>
          </a:xfrm>
          <a:prstGeom prst="rect">
            <a:avLst/>
          </a:prstGeom>
          <a:noFill/>
          <a:ln>
            <a:noFill/>
          </a:ln>
        </p:spPr>
        <p:txBody>
          <a:bodyPr anchorCtr="0" anchor="t" bIns="91425" lIns="91425" rIns="91425" tIns="91425">
            <a:noAutofit/>
          </a:bodyPr>
          <a:lstStyle/>
          <a:p>
            <a:pPr lvl="0" rtl="0" algn="ctr">
              <a:spcBef>
                <a:spcPts val="0"/>
              </a:spcBef>
              <a:buNone/>
            </a:pPr>
            <a:r>
              <a:rPr lang="en-GB" sz="1600">
                <a:latin typeface="Love Ya Like A Sister"/>
                <a:ea typeface="Love Ya Like A Sister"/>
                <a:cs typeface="Love Ya Like A Sister"/>
                <a:sym typeface="Love Ya Like A Sister"/>
              </a:rPr>
              <a:t>Fair Trade Nation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subTitle"/>
          </p:nvPr>
        </p:nvSpPr>
        <p:spPr>
          <a:xfrm>
            <a:off x="2433300" y="1938475"/>
            <a:ext cx="4277400" cy="792600"/>
          </a:xfrm>
          <a:prstGeom prst="rect">
            <a:avLst/>
          </a:prstGeom>
        </p:spPr>
        <p:txBody>
          <a:bodyPr anchorCtr="0" anchor="t" bIns="91425" lIns="91425" rIns="91425" tIns="91425">
            <a:noAutofit/>
          </a:bodyPr>
          <a:lstStyle/>
          <a:p>
            <a:pPr lvl="0" rtl="0">
              <a:spcBef>
                <a:spcPts val="0"/>
              </a:spcBef>
              <a:buNone/>
            </a:pPr>
            <a:r>
              <a:rPr lang="en-GB" sz="3600">
                <a:solidFill>
                  <a:srgbClr val="000000"/>
                </a:solidFill>
                <a:latin typeface="Love Ya Like A Sister"/>
                <a:ea typeface="Love Ya Like A Sister"/>
                <a:cs typeface="Love Ya Like A Sister"/>
                <a:sym typeface="Love Ya Like A Sister"/>
              </a:rPr>
              <a:t>How do we do it?</a:t>
            </a:r>
          </a:p>
        </p:txBody>
      </p:sp>
      <p:pic>
        <p:nvPicPr>
          <p:cNvPr descr="FAIRTRADE WALES LOGO COL-LOW RES.jpg" id="118" name="Shape 118"/>
          <p:cNvPicPr preferRelativeResize="0"/>
          <p:nvPr/>
        </p:nvPicPr>
        <p:blipFill>
          <a:blip r:embed="rId3">
            <a:alphaModFix/>
          </a:blip>
          <a:stretch>
            <a:fillRect/>
          </a:stretch>
        </p:blipFill>
        <p:spPr>
          <a:xfrm>
            <a:off x="5912276" y="213250"/>
            <a:ext cx="2971199" cy="101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latin typeface="Love Ya Like A Sister"/>
                <a:ea typeface="Love Ya Like A Sister"/>
                <a:cs typeface="Love Ya Like A Sister"/>
                <a:sym typeface="Love Ya Like A Sister"/>
              </a:rPr>
              <a:t>What is Fair trade? FINE</a:t>
            </a:r>
          </a:p>
        </p:txBody>
      </p:sp>
      <p:sp>
        <p:nvSpPr>
          <p:cNvPr id="124" name="Shape 124"/>
          <p:cNvSpPr txBox="1"/>
          <p:nvPr>
            <p:ph idx="1" type="body"/>
          </p:nvPr>
        </p:nvSpPr>
        <p:spPr>
          <a:xfrm>
            <a:off x="311700" y="1152475"/>
            <a:ext cx="8520600" cy="2430000"/>
          </a:xfrm>
          <a:prstGeom prst="rect">
            <a:avLst/>
          </a:prstGeom>
        </p:spPr>
        <p:txBody>
          <a:bodyPr anchorCtr="0" anchor="t" bIns="91425" lIns="91425" rIns="91425" tIns="91425">
            <a:noAutofit/>
          </a:bodyPr>
          <a:lstStyle/>
          <a:p>
            <a:pPr lvl="0" rtl="0">
              <a:spcBef>
                <a:spcPts val="0"/>
              </a:spcBef>
              <a:buNone/>
            </a:pPr>
            <a:r>
              <a:rPr lang="en-GB">
                <a:solidFill>
                  <a:schemeClr val="dk1"/>
                </a:solidFill>
                <a:latin typeface="Love Ya Like A Sister"/>
                <a:ea typeface="Love Ya Like A Sister"/>
                <a:cs typeface="Love Ya Like A Sister"/>
                <a:sym typeface="Love Ya Like A Sister"/>
              </a:rPr>
              <a:t>"Fair trade is a trading partnership, based on dialogue, transparency and respect, that seeks greater equity in international trade. It contributes to sustainable development by offering better trading conditions to, and securing the rights of, marginalized producers and workers – especially in the South. Fair trade organizations, backed by consumers, are engaged actively in supporting producers, awareness raising and in campaigning for changes in the rules and practice of conventional international trade".</a:t>
            </a:r>
          </a:p>
        </p:txBody>
      </p:sp>
      <p:pic>
        <p:nvPicPr>
          <p:cNvPr descr="FAIRTRADE WALES LOGO COL-LOW RES.jpg" id="125" name="Shape 125"/>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descr="Fair Trade Logo - Click to return to homepage" id="126" name="Shape 126"/>
          <p:cNvPicPr preferRelativeResize="0"/>
          <p:nvPr/>
        </p:nvPicPr>
        <p:blipFill>
          <a:blip r:embed="rId4">
            <a:alphaModFix/>
          </a:blip>
          <a:stretch>
            <a:fillRect/>
          </a:stretch>
        </p:blipFill>
        <p:spPr>
          <a:xfrm>
            <a:off x="706825" y="3627987"/>
            <a:ext cx="994270" cy="1193124"/>
          </a:xfrm>
          <a:prstGeom prst="rect">
            <a:avLst/>
          </a:prstGeom>
          <a:noFill/>
          <a:ln>
            <a:noFill/>
          </a:ln>
        </p:spPr>
      </p:pic>
      <p:pic>
        <p:nvPicPr>
          <p:cNvPr descr="Home" id="127" name="Shape 127"/>
          <p:cNvPicPr preferRelativeResize="0"/>
          <p:nvPr/>
        </p:nvPicPr>
        <p:blipFill>
          <a:blip r:embed="rId5">
            <a:alphaModFix/>
          </a:blip>
          <a:stretch>
            <a:fillRect/>
          </a:stretch>
        </p:blipFill>
        <p:spPr>
          <a:xfrm>
            <a:off x="2113462" y="3717225"/>
            <a:ext cx="1133475" cy="1085850"/>
          </a:xfrm>
          <a:prstGeom prst="rect">
            <a:avLst/>
          </a:prstGeom>
          <a:noFill/>
          <a:ln>
            <a:noFill/>
          </a:ln>
        </p:spPr>
      </p:pic>
      <p:pic>
        <p:nvPicPr>
          <p:cNvPr descr="Image result for network of european worldshops" id="128" name="Shape 128"/>
          <p:cNvPicPr preferRelativeResize="0"/>
          <p:nvPr/>
        </p:nvPicPr>
        <p:blipFill rotWithShape="1">
          <a:blip r:embed="rId6">
            <a:alphaModFix/>
          </a:blip>
          <a:srcRect b="24585" l="9469" r="0" t="0"/>
          <a:stretch/>
        </p:blipFill>
        <p:spPr>
          <a:xfrm>
            <a:off x="3659325" y="3819897"/>
            <a:ext cx="2238968" cy="809300"/>
          </a:xfrm>
          <a:prstGeom prst="rect">
            <a:avLst/>
          </a:prstGeom>
          <a:noFill/>
          <a:ln>
            <a:noFill/>
          </a:ln>
        </p:spPr>
      </p:pic>
      <p:pic>
        <p:nvPicPr>
          <p:cNvPr descr="Image result for european fair trade association" id="129" name="Shape 129"/>
          <p:cNvPicPr preferRelativeResize="0"/>
          <p:nvPr/>
        </p:nvPicPr>
        <p:blipFill>
          <a:blip r:embed="rId7">
            <a:alphaModFix/>
          </a:blip>
          <a:stretch>
            <a:fillRect/>
          </a:stretch>
        </p:blipFill>
        <p:spPr>
          <a:xfrm>
            <a:off x="6310675" y="3853212"/>
            <a:ext cx="2295674" cy="742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latin typeface="Love Ya Like A Sister"/>
                <a:ea typeface="Love Ya Like A Sister"/>
                <a:cs typeface="Love Ya Like A Sister"/>
                <a:sym typeface="Love Ya Like A Sister"/>
              </a:rPr>
              <a:t>Fairtrade International</a:t>
            </a:r>
          </a:p>
        </p:txBody>
      </p:sp>
      <p:sp>
        <p:nvSpPr>
          <p:cNvPr id="135" name="Shape 135"/>
          <p:cNvSpPr txBox="1"/>
          <p:nvPr>
            <p:ph idx="1" type="body"/>
          </p:nvPr>
        </p:nvSpPr>
        <p:spPr>
          <a:xfrm>
            <a:off x="311700" y="1152475"/>
            <a:ext cx="8520600" cy="2489700"/>
          </a:xfrm>
          <a:prstGeom prst="rect">
            <a:avLst/>
          </a:prstGeom>
        </p:spPr>
        <p:txBody>
          <a:bodyPr anchorCtr="0" anchor="t" bIns="91425" lIns="91425" rIns="91425" tIns="91425">
            <a:noAutofit/>
          </a:bodyPr>
          <a:lstStyle/>
          <a:p>
            <a:pPr indent="-228600" lvl="0" marL="457200" rtl="0">
              <a:spcBef>
                <a:spcPts val="0"/>
              </a:spcBef>
              <a:buFont typeface="Love Ya Like A Sister"/>
              <a:buAutoNum type="arabicPeriod"/>
            </a:pPr>
            <a:r>
              <a:rPr lang="en-GB">
                <a:latin typeface="Love Ya Like A Sister"/>
                <a:ea typeface="Love Ya Like A Sister"/>
                <a:cs typeface="Love Ya Like A Sister"/>
                <a:sym typeface="Love Ya Like A Sister"/>
              </a:rPr>
              <a:t>Minimum price which is agreed with producers</a:t>
            </a:r>
          </a:p>
          <a:p>
            <a:pPr indent="-228600" lvl="0" marL="457200" rtl="0">
              <a:spcBef>
                <a:spcPts val="0"/>
              </a:spcBef>
              <a:buFont typeface="Love Ya Like A Sister"/>
              <a:buAutoNum type="arabicPeriod"/>
            </a:pPr>
            <a:r>
              <a:rPr lang="en-GB">
                <a:latin typeface="Love Ya Like A Sister"/>
                <a:ea typeface="Love Ya Like A Sister"/>
                <a:cs typeface="Love Ya Like A Sister"/>
                <a:sym typeface="Love Ya Like A Sister"/>
              </a:rPr>
              <a:t>Work in co-operation (set up a Co-operative of which women must have a representation)</a:t>
            </a:r>
          </a:p>
          <a:p>
            <a:pPr indent="-228600" lvl="0" marL="457200" rtl="0">
              <a:spcBef>
                <a:spcPts val="0"/>
              </a:spcBef>
              <a:buFont typeface="Love Ya Like A Sister"/>
              <a:buAutoNum type="arabicPeriod"/>
            </a:pPr>
            <a:r>
              <a:rPr lang="en-GB">
                <a:latin typeface="Love Ya Like A Sister"/>
                <a:ea typeface="Love Ya Like A Sister"/>
                <a:cs typeface="Love Ya Like A Sister"/>
                <a:sym typeface="Love Ya Like A Sister"/>
              </a:rPr>
              <a:t>Respect for the environment (incl no use of pesticide or GM)</a:t>
            </a:r>
          </a:p>
          <a:p>
            <a:pPr indent="-228600" lvl="0" marL="457200" rtl="0">
              <a:spcBef>
                <a:spcPts val="0"/>
              </a:spcBef>
              <a:buFont typeface="Love Ya Like A Sister"/>
              <a:buAutoNum type="arabicPeriod"/>
            </a:pPr>
            <a:r>
              <a:rPr lang="en-GB">
                <a:latin typeface="Love Ya Like A Sister"/>
                <a:ea typeface="Love Ya Like A Sister"/>
                <a:cs typeface="Love Ya Like A Sister"/>
                <a:sym typeface="Love Ya Like A Sister"/>
              </a:rPr>
              <a:t>Health &amp; Safety and Human Rights regulations (incl no forced child labour)</a:t>
            </a:r>
          </a:p>
          <a:p>
            <a:pPr indent="-228600" lvl="0" marL="457200" rtl="0">
              <a:spcBef>
                <a:spcPts val="0"/>
              </a:spcBef>
              <a:buFont typeface="Love Ya Like A Sister"/>
              <a:buAutoNum type="arabicPeriod"/>
            </a:pPr>
            <a:r>
              <a:rPr lang="en-GB">
                <a:latin typeface="Love Ya Like A Sister"/>
                <a:ea typeface="Love Ya Like A Sister"/>
                <a:cs typeface="Love Ya Like A Sister"/>
                <a:sym typeface="Love Ya Like A Sister"/>
              </a:rPr>
              <a:t>An additional Fairtrade premium which can be invested in projects that enhance social, economic and environmental development</a:t>
            </a:r>
          </a:p>
          <a:p>
            <a:pPr lvl="0" rtl="0">
              <a:spcBef>
                <a:spcPts val="0"/>
              </a:spcBef>
              <a:buNone/>
            </a:pPr>
            <a:r>
              <a:t/>
            </a:r>
            <a:endParaRPr/>
          </a:p>
        </p:txBody>
      </p:sp>
      <p:pic>
        <p:nvPicPr>
          <p:cNvPr descr="FAIRTRADE WALES LOGO COL-LOW RES.jpg" id="136" name="Shape 136"/>
          <p:cNvPicPr preferRelativeResize="0"/>
          <p:nvPr/>
        </p:nvPicPr>
        <p:blipFill>
          <a:blip r:embed="rId3">
            <a:alphaModFix/>
          </a:blip>
          <a:stretch>
            <a:fillRect/>
          </a:stretch>
        </p:blipFill>
        <p:spPr>
          <a:xfrm>
            <a:off x="6602093" y="326712"/>
            <a:ext cx="2370799" cy="809324"/>
          </a:xfrm>
          <a:prstGeom prst="rect">
            <a:avLst/>
          </a:prstGeom>
          <a:noFill/>
          <a:ln>
            <a:noFill/>
          </a:ln>
        </p:spPr>
      </p:pic>
      <p:pic>
        <p:nvPicPr>
          <p:cNvPr descr="Image result for fairtrade mark" id="137" name="Shape 137"/>
          <p:cNvPicPr preferRelativeResize="0"/>
          <p:nvPr/>
        </p:nvPicPr>
        <p:blipFill>
          <a:blip r:embed="rId4">
            <a:alphaModFix/>
          </a:blip>
          <a:stretch>
            <a:fillRect/>
          </a:stretch>
        </p:blipFill>
        <p:spPr>
          <a:xfrm>
            <a:off x="7295775" y="3301600"/>
            <a:ext cx="1536525" cy="153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descr="FAIRTRADE WALES LOGO COL-LOW RES.jpg" id="142" name="Shape 142"/>
          <p:cNvPicPr preferRelativeResize="0"/>
          <p:nvPr/>
        </p:nvPicPr>
        <p:blipFill>
          <a:blip r:embed="rId3">
            <a:alphaModFix/>
          </a:blip>
          <a:stretch>
            <a:fillRect/>
          </a:stretch>
        </p:blipFill>
        <p:spPr>
          <a:xfrm>
            <a:off x="5912276" y="213250"/>
            <a:ext cx="2971199" cy="1014300"/>
          </a:xfrm>
          <a:prstGeom prst="rect">
            <a:avLst/>
          </a:prstGeom>
          <a:noFill/>
          <a:ln>
            <a:noFill/>
          </a:ln>
        </p:spPr>
      </p:pic>
      <p:pic>
        <p:nvPicPr>
          <p:cNvPr id="143" name="Shape 143"/>
          <p:cNvPicPr preferRelativeResize="0"/>
          <p:nvPr/>
        </p:nvPicPr>
        <p:blipFill>
          <a:blip r:embed="rId4">
            <a:alphaModFix/>
          </a:blip>
          <a:stretch>
            <a:fillRect/>
          </a:stretch>
        </p:blipFill>
        <p:spPr>
          <a:xfrm>
            <a:off x="6296651" y="3077649"/>
            <a:ext cx="2486550" cy="1857450"/>
          </a:xfrm>
          <a:prstGeom prst="rect">
            <a:avLst/>
          </a:prstGeom>
          <a:noFill/>
          <a:ln>
            <a:noFill/>
          </a:ln>
        </p:spPr>
      </p:pic>
      <p:pic>
        <p:nvPicPr>
          <p:cNvPr id="144" name="Shape 144"/>
          <p:cNvPicPr preferRelativeResize="0"/>
          <p:nvPr/>
        </p:nvPicPr>
        <p:blipFill>
          <a:blip r:embed="rId5">
            <a:alphaModFix/>
          </a:blip>
          <a:stretch>
            <a:fillRect/>
          </a:stretch>
        </p:blipFill>
        <p:spPr>
          <a:xfrm>
            <a:off x="347475" y="131572"/>
            <a:ext cx="1982050" cy="1480549"/>
          </a:xfrm>
          <a:prstGeom prst="rect">
            <a:avLst/>
          </a:prstGeom>
          <a:noFill/>
          <a:ln>
            <a:noFill/>
          </a:ln>
        </p:spPr>
      </p:pic>
      <p:pic>
        <p:nvPicPr>
          <p:cNvPr id="145" name="Shape 145"/>
          <p:cNvPicPr preferRelativeResize="0"/>
          <p:nvPr/>
        </p:nvPicPr>
        <p:blipFill>
          <a:blip r:embed="rId6">
            <a:alphaModFix/>
          </a:blip>
          <a:stretch>
            <a:fillRect/>
          </a:stretch>
        </p:blipFill>
        <p:spPr>
          <a:xfrm>
            <a:off x="1825325" y="1654046"/>
            <a:ext cx="4417400" cy="3299728"/>
          </a:xfrm>
          <a:prstGeom prst="rect">
            <a:avLst/>
          </a:prstGeom>
          <a:noFill/>
          <a:ln>
            <a:noFill/>
          </a:ln>
        </p:spPr>
      </p:pic>
      <p:pic>
        <p:nvPicPr>
          <p:cNvPr id="146" name="Shape 146"/>
          <p:cNvPicPr preferRelativeResize="0"/>
          <p:nvPr/>
        </p:nvPicPr>
        <p:blipFill>
          <a:blip r:embed="rId7">
            <a:alphaModFix/>
          </a:blip>
          <a:stretch>
            <a:fillRect/>
          </a:stretch>
        </p:blipFill>
        <p:spPr>
          <a:xfrm rot="5400000">
            <a:off x="-43304" y="2044820"/>
            <a:ext cx="2332900" cy="1551349"/>
          </a:xfrm>
          <a:prstGeom prst="rect">
            <a:avLst/>
          </a:prstGeom>
          <a:noFill/>
          <a:ln>
            <a:noFill/>
          </a:ln>
        </p:spPr>
      </p:pic>
      <p:sp>
        <p:nvSpPr>
          <p:cNvPr id="147" name="Shape 147"/>
          <p:cNvSpPr txBox="1"/>
          <p:nvPr/>
        </p:nvSpPr>
        <p:spPr>
          <a:xfrm>
            <a:off x="3258425" y="459850"/>
            <a:ext cx="2030100" cy="767700"/>
          </a:xfrm>
          <a:prstGeom prst="rect">
            <a:avLst/>
          </a:prstGeom>
          <a:noFill/>
          <a:ln>
            <a:noFill/>
          </a:ln>
        </p:spPr>
        <p:txBody>
          <a:bodyPr anchorCtr="0" anchor="t" bIns="91425" lIns="91425" rIns="91425" tIns="91425">
            <a:noAutofit/>
          </a:bodyPr>
          <a:lstStyle/>
          <a:p>
            <a:pPr lvl="0" rtl="0">
              <a:spcBef>
                <a:spcPts val="0"/>
              </a:spcBef>
              <a:buNone/>
            </a:pPr>
            <a:r>
              <a:rPr lang="en-GB" sz="2400">
                <a:latin typeface="Love Ya Like A Sister"/>
                <a:ea typeface="Love Ya Like A Sister"/>
                <a:cs typeface="Love Ya Like A Sister"/>
                <a:sym typeface="Love Ya Like A Sister"/>
              </a:rPr>
              <a:t>Kavokiva</a:t>
            </a:r>
          </a:p>
        </p:txBody>
      </p:sp>
      <p:pic>
        <p:nvPicPr>
          <p:cNvPr descr="Image result for kitkat image" id="148" name="Shape 148"/>
          <p:cNvPicPr preferRelativeResize="0"/>
          <p:nvPr/>
        </p:nvPicPr>
        <p:blipFill>
          <a:blip r:embed="rId8">
            <a:alphaModFix/>
          </a:blip>
          <a:stretch>
            <a:fillRect/>
          </a:stretch>
        </p:blipFill>
        <p:spPr>
          <a:xfrm>
            <a:off x="6387725" y="1315037"/>
            <a:ext cx="2304404" cy="148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