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67" r:id="rId4"/>
    <p:sldId id="270" r:id="rId5"/>
    <p:sldId id="260" r:id="rId6"/>
    <p:sldId id="264" r:id="rId7"/>
    <p:sldId id="274" r:id="rId8"/>
    <p:sldId id="273"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Jones" initials="KJ"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CEFF"/>
    <a:srgbClr val="5CE2FF"/>
    <a:srgbClr val="B4C7E7"/>
    <a:srgbClr val="FFE699"/>
    <a:srgbClr val="E2F0D9"/>
    <a:srgbClr val="DEEBF7"/>
    <a:srgbClr val="FEE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17" autoAdjust="0"/>
    <p:restoredTop sz="90894" autoAdjust="0"/>
  </p:normalViewPr>
  <p:slideViewPr>
    <p:cSldViewPr snapToGrid="0">
      <p:cViewPr varScale="1">
        <p:scale>
          <a:sx n="74" d="100"/>
          <a:sy n="74" d="100"/>
        </p:scale>
        <p:origin x="-27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58621-7F58-4E45-9828-D16B91CBE33C}" type="datetimeFigureOut">
              <a:rPr lang="en-US" smtClean="0"/>
              <a:t>10/02/17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C3A20-765D-4B56-B0E8-C4BDC1AF11C8}" type="slidenum">
              <a:rPr lang="en-US" smtClean="0"/>
              <a:t>‹#›</a:t>
            </a:fld>
            <a:endParaRPr lang="en-US"/>
          </a:p>
        </p:txBody>
      </p:sp>
    </p:spTree>
    <p:extLst>
      <p:ext uri="{BB962C8B-B14F-4D97-AF65-F5344CB8AC3E}">
        <p14:creationId xmlns:p14="http://schemas.microsoft.com/office/powerpoint/2010/main" val="141053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Time to put Fairtrade in our break?</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Introduce the lesson with slide 1, reminding pupils that the school is taking part in Fairtrade Fortnight by holding a Fairtrade break, and this is a chance to understand a bit more about why the pupils and teachers have decided to do this.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For pupils who are new to Fairtrade and thinking about where their food comes from, it’s worth reminding them that Fairtrade is all about helping the farmers in other countries who grow our food to earn enough money, because many of them are so poor they can’t even feed their own families or buy medicines and send their children to school.</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Start by asking the class what they like to do during break time, perhaps they could vote on whether they prefer playing sport in the playground or chatting with their friends. Then ask them if they think having a break is important, and why. What reasons can they think of? </a:t>
            </a:r>
          </a:p>
          <a:p>
            <a:endParaRPr lang="en-US" dirty="0"/>
          </a:p>
        </p:txBody>
      </p:sp>
      <p:sp>
        <p:nvSpPr>
          <p:cNvPr id="4" name="Slide Number Placeholder 3"/>
          <p:cNvSpPr>
            <a:spLocks noGrp="1"/>
          </p:cNvSpPr>
          <p:nvPr>
            <p:ph type="sldNum" sz="quarter" idx="10"/>
          </p:nvPr>
        </p:nvSpPr>
        <p:spPr/>
        <p:txBody>
          <a:bodyPr/>
          <a:lstStyle/>
          <a:p>
            <a:fld id="{11CC3A20-765D-4B56-B0E8-C4BDC1AF11C8}" type="slidenum">
              <a:rPr lang="en-US" smtClean="0"/>
              <a:t>1</a:t>
            </a:fld>
            <a:endParaRPr lang="en-US"/>
          </a:p>
        </p:txBody>
      </p:sp>
    </p:spTree>
    <p:extLst>
      <p:ext uri="{BB962C8B-B14F-4D97-AF65-F5344CB8AC3E}">
        <p14:creationId xmlns:p14="http://schemas.microsoft.com/office/powerpoint/2010/main" val="289410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Why is break time important?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Pupils might mention:</a:t>
            </a:r>
          </a:p>
          <a:p>
            <a:pPr lvl="0"/>
            <a:r>
              <a:rPr lang="en-GB" sz="1200" kern="1200" dirty="0" smtClean="0">
                <a:solidFill>
                  <a:schemeClr val="tx1"/>
                </a:solidFill>
                <a:effectLst/>
                <a:latin typeface="+mn-lt"/>
                <a:ea typeface="+mn-ea"/>
                <a:cs typeface="+mn-cs"/>
              </a:rPr>
              <a:t>The need to have a break from lessons</a:t>
            </a:r>
          </a:p>
          <a:p>
            <a:pPr lvl="0"/>
            <a:r>
              <a:rPr lang="en-GB" sz="1200" kern="1200" dirty="0" smtClean="0">
                <a:solidFill>
                  <a:schemeClr val="tx1"/>
                </a:solidFill>
                <a:effectLst/>
                <a:latin typeface="+mn-lt"/>
                <a:ea typeface="+mn-ea"/>
                <a:cs typeface="+mn-cs"/>
              </a:rPr>
              <a:t>Using the break to have a snack that will give us the energy that is required for class</a:t>
            </a:r>
          </a:p>
          <a:p>
            <a:pPr lvl="0"/>
            <a:r>
              <a:rPr lang="en-GB" sz="1200" kern="1200" dirty="0" smtClean="0">
                <a:solidFill>
                  <a:schemeClr val="tx1"/>
                </a:solidFill>
                <a:effectLst/>
                <a:latin typeface="+mn-lt"/>
                <a:ea typeface="+mn-ea"/>
                <a:cs typeface="+mn-cs"/>
              </a:rPr>
              <a:t>The need for exercise; we’re supposed to do at least 30 minutes a day at school</a:t>
            </a:r>
          </a:p>
          <a:p>
            <a:pPr lvl="0"/>
            <a:r>
              <a:rPr lang="en-GB" sz="1200" kern="1200" dirty="0" smtClean="0">
                <a:solidFill>
                  <a:schemeClr val="tx1"/>
                </a:solidFill>
                <a:effectLst/>
                <a:latin typeface="+mn-lt"/>
                <a:ea typeface="+mn-ea"/>
                <a:cs typeface="+mn-cs"/>
              </a:rPr>
              <a:t>How having a break can leave us feeling more awake</a:t>
            </a:r>
          </a:p>
          <a:p>
            <a:r>
              <a:rPr lang="en-GB" sz="1200" kern="1200" dirty="0" smtClean="0">
                <a:solidFill>
                  <a:schemeClr val="tx1"/>
                </a:solidFill>
                <a:effectLst/>
                <a:latin typeface="+mn-lt"/>
                <a:ea typeface="+mn-ea"/>
                <a:cs typeface="+mn-cs"/>
              </a:rPr>
              <a:t>All of the above allow us to be more healthy</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11CC3A20-765D-4B56-B0E8-C4BDC1AF11C8}" type="slidenum">
              <a:rPr lang="en-US" smtClean="0"/>
              <a:t>2</a:t>
            </a:fld>
            <a:endParaRPr lang="en-US"/>
          </a:p>
        </p:txBody>
      </p:sp>
    </p:spTree>
    <p:extLst>
      <p:ext uri="{BB962C8B-B14F-4D97-AF65-F5344CB8AC3E}">
        <p14:creationId xmlns:p14="http://schemas.microsoft.com/office/powerpoint/2010/main" val="220126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Choosing the best snack!</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slide 3 to ask pupils why they think we eat and drink during a break, using some of the vocabulary and ideas on the slide. They could ask a partner and give a reason each, thinking about </a:t>
            </a:r>
          </a:p>
          <a:p>
            <a:pPr lvl="0"/>
            <a:r>
              <a:rPr lang="en-GB" sz="1200" kern="1200" dirty="0" smtClean="0">
                <a:solidFill>
                  <a:schemeClr val="tx1"/>
                </a:solidFill>
                <a:effectLst/>
                <a:latin typeface="+mn-lt"/>
                <a:ea typeface="+mn-ea"/>
                <a:cs typeface="+mn-cs"/>
              </a:rPr>
              <a:t>Our bodies need extra energy between meals</a:t>
            </a:r>
          </a:p>
          <a:p>
            <a:pPr lvl="0"/>
            <a:r>
              <a:rPr lang="en-GB" sz="1200" kern="1200" dirty="0" smtClean="0">
                <a:solidFill>
                  <a:schemeClr val="tx1"/>
                </a:solidFill>
                <a:effectLst/>
                <a:latin typeface="+mn-lt"/>
                <a:ea typeface="+mn-ea"/>
                <a:cs typeface="+mn-cs"/>
              </a:rPr>
              <a:t>Our tummy can rumble in lessons when we’re hungry</a:t>
            </a:r>
          </a:p>
          <a:p>
            <a:pPr lvl="0"/>
            <a:r>
              <a:rPr lang="en-GB" sz="1200" kern="1200" dirty="0" smtClean="0">
                <a:solidFill>
                  <a:schemeClr val="tx1"/>
                </a:solidFill>
                <a:effectLst/>
                <a:latin typeface="+mn-lt"/>
                <a:ea typeface="+mn-ea"/>
                <a:cs typeface="+mn-cs"/>
              </a:rPr>
              <a:t>Discuss loss of concentration in lessons if energy levels drop</a:t>
            </a:r>
          </a:p>
          <a:p>
            <a:pPr lvl="0"/>
            <a:r>
              <a:rPr lang="en-GB" sz="1200" kern="1200" dirty="0" smtClean="0">
                <a:solidFill>
                  <a:schemeClr val="tx1"/>
                </a:solidFill>
                <a:effectLst/>
                <a:latin typeface="+mn-lt"/>
                <a:ea typeface="+mn-ea"/>
                <a:cs typeface="+mn-cs"/>
              </a:rPr>
              <a:t>When we get hungry we can get tired and sometimes dizzy</a:t>
            </a:r>
          </a:p>
        </p:txBody>
      </p:sp>
      <p:sp>
        <p:nvSpPr>
          <p:cNvPr id="4" name="Slide Number Placeholder 3"/>
          <p:cNvSpPr>
            <a:spLocks noGrp="1"/>
          </p:cNvSpPr>
          <p:nvPr>
            <p:ph type="sldNum" sz="quarter" idx="10"/>
          </p:nvPr>
        </p:nvSpPr>
        <p:spPr/>
        <p:txBody>
          <a:bodyPr/>
          <a:lstStyle/>
          <a:p>
            <a:fld id="{11CC3A20-765D-4B56-B0E8-C4BDC1AF11C8}" type="slidenum">
              <a:rPr lang="en-US" smtClean="0"/>
              <a:t>3</a:t>
            </a:fld>
            <a:endParaRPr lang="en-US"/>
          </a:p>
        </p:txBody>
      </p:sp>
    </p:spTree>
    <p:extLst>
      <p:ext uri="{BB962C8B-B14F-4D97-AF65-F5344CB8AC3E}">
        <p14:creationId xmlns:p14="http://schemas.microsoft.com/office/powerpoint/2010/main" val="152283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Using slide 4, pupils could talk in small groups or write down answers to the questions about the foods, drinks and snacks in the picture. They could even use the clock to say “I would avoid the snack at 5 o’clock!”</a:t>
            </a:r>
          </a:p>
          <a:p>
            <a:r>
              <a:rPr lang="en-GB" sz="1200" kern="1200" dirty="0" smtClean="0">
                <a:solidFill>
                  <a:schemeClr val="tx1"/>
                </a:solidFill>
                <a:effectLst/>
                <a:latin typeface="+mn-lt"/>
                <a:ea typeface="+mn-ea"/>
                <a:cs typeface="+mn-cs"/>
              </a:rPr>
              <a:t>Some learning points:</a:t>
            </a:r>
          </a:p>
          <a:p>
            <a:pPr lvl="0"/>
            <a:r>
              <a:rPr lang="en-GB" sz="1200" kern="1200" dirty="0" smtClean="0">
                <a:solidFill>
                  <a:schemeClr val="tx1"/>
                </a:solidFill>
                <a:effectLst/>
                <a:latin typeface="+mn-lt"/>
                <a:ea typeface="+mn-ea"/>
                <a:cs typeface="+mn-cs"/>
              </a:rPr>
              <a:t>Encourage consumption of fruit and vegetables and at least five a day – some could be Fairtrade</a:t>
            </a:r>
          </a:p>
          <a:p>
            <a:pPr lvl="0"/>
            <a:r>
              <a:rPr lang="en-GB" sz="1200" kern="1200" dirty="0" smtClean="0">
                <a:solidFill>
                  <a:schemeClr val="tx1"/>
                </a:solidFill>
                <a:effectLst/>
                <a:latin typeface="+mn-lt"/>
                <a:ea typeface="+mn-ea"/>
                <a:cs typeface="+mn-cs"/>
              </a:rPr>
              <a:t>Having one glass of fruit juice a day is healthy</a:t>
            </a:r>
          </a:p>
          <a:p>
            <a:pPr lvl="0"/>
            <a:r>
              <a:rPr lang="en-GB" sz="1200" kern="1200" dirty="0" smtClean="0">
                <a:solidFill>
                  <a:schemeClr val="tx1"/>
                </a:solidFill>
                <a:effectLst/>
                <a:latin typeface="+mn-lt"/>
                <a:ea typeface="+mn-ea"/>
                <a:cs typeface="+mn-cs"/>
              </a:rPr>
              <a:t>Some foods like cakes and biscuits aren’t very healthy because they can be higher in sugar and fat</a:t>
            </a:r>
          </a:p>
          <a:p>
            <a:pPr lvl="0"/>
            <a:r>
              <a:rPr lang="en-GB" sz="1200" kern="1200" dirty="0" smtClean="0">
                <a:solidFill>
                  <a:schemeClr val="tx1"/>
                </a:solidFill>
                <a:effectLst/>
                <a:latin typeface="+mn-lt"/>
                <a:ea typeface="+mn-ea"/>
                <a:cs typeface="+mn-cs"/>
              </a:rPr>
              <a:t>It’s Important to stay hydrated with water or milk, and avoiding drinks high in sugar such as fizzy or fruit-based drinks</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11CC3A20-765D-4B56-B0E8-C4BDC1AF11C8}" type="slidenum">
              <a:rPr lang="en-US" smtClean="0"/>
              <a:t>4</a:t>
            </a:fld>
            <a:endParaRPr lang="en-US"/>
          </a:p>
        </p:txBody>
      </p:sp>
    </p:spTree>
    <p:extLst>
      <p:ext uri="{BB962C8B-B14F-4D97-AF65-F5344CB8AC3E}">
        <p14:creationId xmlns:p14="http://schemas.microsoft.com/office/powerpoint/2010/main" val="2014337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But why bother with a Fairtrade snack?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Show pupils slide 5 and ask them to point out any patterns, such as how many snacks are fresh fruit and vegetables, how many contain sugar, how many are Fairtrade or how many are drinks. </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1CC3A20-765D-4B56-B0E8-C4BDC1AF11C8}" type="slidenum">
              <a:rPr lang="en-US" smtClean="0"/>
              <a:t>5</a:t>
            </a:fld>
            <a:endParaRPr lang="en-US"/>
          </a:p>
        </p:txBody>
      </p:sp>
    </p:spTree>
    <p:extLst>
      <p:ext uri="{BB962C8B-B14F-4D97-AF65-F5344CB8AC3E}">
        <p14:creationId xmlns:p14="http://schemas.microsoft.com/office/powerpoint/2010/main" val="993479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But what difference does choosing a Fairtrade snack make, and should we bother? Show slide 6 to introduce the idea that our food comes from around the world</a:t>
            </a:r>
            <a:r>
              <a:rPr lang="en-GB" dirty="0" smtClean="0">
                <a:effectLst/>
              </a:rPr>
              <a:t> </a:t>
            </a:r>
            <a:endParaRPr lang="en-US" dirty="0" smtClean="0"/>
          </a:p>
        </p:txBody>
      </p:sp>
      <p:sp>
        <p:nvSpPr>
          <p:cNvPr id="4" name="Slide Number Placeholder 3"/>
          <p:cNvSpPr>
            <a:spLocks noGrp="1"/>
          </p:cNvSpPr>
          <p:nvPr>
            <p:ph type="sldNum" sz="quarter" idx="10"/>
          </p:nvPr>
        </p:nvSpPr>
        <p:spPr/>
        <p:txBody>
          <a:bodyPr/>
          <a:lstStyle/>
          <a:p>
            <a:fld id="{11CC3A20-765D-4B56-B0E8-C4BDC1AF11C8}" type="slidenum">
              <a:rPr lang="en-US" smtClean="0"/>
              <a:t>6</a:t>
            </a:fld>
            <a:endParaRPr lang="en-US"/>
          </a:p>
        </p:txBody>
      </p:sp>
    </p:spTree>
    <p:extLst>
      <p:ext uri="{BB962C8B-B14F-4D97-AF65-F5344CB8AC3E}">
        <p14:creationId xmlns:p14="http://schemas.microsoft.com/office/powerpoint/2010/main" val="103487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Fairtrade break plenary</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Using slides 7-8, get pupils to sort the snacks into a </a:t>
            </a:r>
            <a:r>
              <a:rPr lang="en-GB" sz="1200" kern="1200" dirty="0" err="1" smtClean="0">
                <a:solidFill>
                  <a:schemeClr val="tx1"/>
                </a:solidFill>
                <a:effectLst/>
                <a:latin typeface="+mn-lt"/>
                <a:ea typeface="+mn-ea"/>
                <a:cs typeface="+mn-cs"/>
              </a:rPr>
              <a:t>venn</a:t>
            </a:r>
            <a:r>
              <a:rPr lang="en-GB" sz="1200" kern="1200" dirty="0" smtClean="0">
                <a:solidFill>
                  <a:schemeClr val="tx1"/>
                </a:solidFill>
                <a:effectLst/>
                <a:latin typeface="+mn-lt"/>
                <a:ea typeface="+mn-ea"/>
                <a:cs typeface="+mn-cs"/>
              </a:rPr>
              <a:t> diagram – healthy, Fairtrade or both. Are there any that don’t fit?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Some learning and recap points:</a:t>
            </a:r>
          </a:p>
          <a:p>
            <a:pPr marL="171450" lvl="0" indent="-171450">
              <a:buFont typeface="Arial"/>
              <a:buChar char="•"/>
            </a:pPr>
            <a:r>
              <a:rPr lang="en-GB" sz="1200" kern="1200" dirty="0" smtClean="0">
                <a:solidFill>
                  <a:schemeClr val="tx1"/>
                </a:solidFill>
                <a:effectLst/>
                <a:latin typeface="+mn-lt"/>
                <a:ea typeface="+mn-ea"/>
                <a:cs typeface="+mn-cs"/>
              </a:rPr>
              <a:t>Wholemeal bread provides a slow release of energy – keeping you fuller for longer</a:t>
            </a:r>
          </a:p>
          <a:p>
            <a:pPr marL="171450" lvl="0" indent="-171450">
              <a:buFont typeface="Arial"/>
              <a:buChar char="•"/>
            </a:pPr>
            <a:r>
              <a:rPr lang="en-GB" sz="1200" kern="1200" dirty="0" smtClean="0">
                <a:solidFill>
                  <a:schemeClr val="tx1"/>
                </a:solidFill>
                <a:effectLst/>
                <a:latin typeface="+mn-lt"/>
                <a:ea typeface="+mn-ea"/>
                <a:cs typeface="+mn-cs"/>
              </a:rPr>
              <a:t>Fruit and Vegetables give us lots of vitamin and minerals</a:t>
            </a:r>
          </a:p>
          <a:p>
            <a:pPr marL="171450" lvl="0" indent="-171450">
              <a:buFont typeface="Arial"/>
              <a:buChar char="•"/>
            </a:pPr>
            <a:r>
              <a:rPr lang="en-GB" sz="1200" kern="1200" dirty="0" smtClean="0">
                <a:solidFill>
                  <a:schemeClr val="tx1"/>
                </a:solidFill>
                <a:effectLst/>
                <a:latin typeface="+mn-lt"/>
                <a:ea typeface="+mn-ea"/>
                <a:cs typeface="+mn-cs"/>
              </a:rPr>
              <a:t>Cereal bars – some are healthier than others. Those with chocolate will be higher in sugar.</a:t>
            </a:r>
          </a:p>
          <a:p>
            <a:pPr marL="171450" lvl="0" indent="-171450">
              <a:buFont typeface="Arial"/>
              <a:buChar char="•"/>
            </a:pPr>
            <a:r>
              <a:rPr lang="en-GB" sz="1200" kern="1200" dirty="0" err="1" smtClean="0">
                <a:solidFill>
                  <a:schemeClr val="tx1"/>
                </a:solidFill>
                <a:effectLst/>
                <a:latin typeface="+mn-lt"/>
                <a:ea typeface="+mn-ea"/>
                <a:cs typeface="+mn-cs"/>
              </a:rPr>
              <a:t>Smoothies</a:t>
            </a:r>
            <a:r>
              <a:rPr lang="en-GB" sz="1200" kern="1200" dirty="0" smtClean="0">
                <a:solidFill>
                  <a:schemeClr val="tx1"/>
                </a:solidFill>
                <a:effectLst/>
                <a:latin typeface="+mn-lt"/>
                <a:ea typeface="+mn-ea"/>
                <a:cs typeface="+mn-cs"/>
              </a:rPr>
              <a:t> are another option to encourage fruit and vegetable intake</a:t>
            </a:r>
          </a:p>
          <a:p>
            <a:pPr marL="171450" lvl="0" indent="-171450">
              <a:buFont typeface="Arial"/>
              <a:buChar char="•"/>
            </a:pPr>
            <a:r>
              <a:rPr lang="en-GB" sz="1200" kern="1200" dirty="0" smtClean="0">
                <a:solidFill>
                  <a:schemeClr val="tx1"/>
                </a:solidFill>
                <a:effectLst/>
                <a:latin typeface="+mn-lt"/>
                <a:ea typeface="+mn-ea"/>
                <a:cs typeface="+mn-cs"/>
              </a:rPr>
              <a:t>If we choose Fairtrade snacks during our break, we can even help farmers get a break themselves by helping them provide for their families.</a:t>
            </a:r>
          </a:p>
          <a:p>
            <a:endParaRPr lang="en-US" dirty="0"/>
          </a:p>
        </p:txBody>
      </p:sp>
      <p:sp>
        <p:nvSpPr>
          <p:cNvPr id="4" name="Slide Number Placeholder 3"/>
          <p:cNvSpPr>
            <a:spLocks noGrp="1"/>
          </p:cNvSpPr>
          <p:nvPr>
            <p:ph type="sldNum" sz="quarter" idx="10"/>
          </p:nvPr>
        </p:nvSpPr>
        <p:spPr/>
        <p:txBody>
          <a:bodyPr/>
          <a:lstStyle/>
          <a:p>
            <a:fld id="{11CC3A20-765D-4B56-B0E8-C4BDC1AF11C8}" type="slidenum">
              <a:rPr lang="en-US" smtClean="0"/>
              <a:t>7</a:t>
            </a:fld>
            <a:endParaRPr lang="en-US"/>
          </a:p>
        </p:txBody>
      </p:sp>
    </p:spTree>
    <p:extLst>
      <p:ext uri="{BB962C8B-B14F-4D97-AF65-F5344CB8AC3E}">
        <p14:creationId xmlns:p14="http://schemas.microsoft.com/office/powerpoint/2010/main" val="14888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Slide 8 is a completed </a:t>
            </a:r>
            <a:r>
              <a:rPr lang="en-GB" sz="1200" kern="1200" dirty="0" err="1" smtClean="0">
                <a:solidFill>
                  <a:schemeClr val="tx1"/>
                </a:solidFill>
                <a:effectLst/>
                <a:latin typeface="+mn-lt"/>
                <a:ea typeface="+mn-ea"/>
                <a:cs typeface="+mn-cs"/>
              </a:rPr>
              <a:t>venn</a:t>
            </a:r>
            <a:r>
              <a:rPr lang="en-GB"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1CC3A20-765D-4B56-B0E8-C4BDC1AF11C8}" type="slidenum">
              <a:rPr lang="en-US" smtClean="0"/>
              <a:t>8</a:t>
            </a:fld>
            <a:endParaRPr lang="en-US"/>
          </a:p>
        </p:txBody>
      </p:sp>
    </p:spTree>
    <p:extLst>
      <p:ext uri="{BB962C8B-B14F-4D97-AF65-F5344CB8AC3E}">
        <p14:creationId xmlns:p14="http://schemas.microsoft.com/office/powerpoint/2010/main" val="14888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If we choose Fairtrade snacks during our break, we can even help farmers get a break themselves by helping them provide for their families.</a:t>
            </a:r>
          </a:p>
          <a:p>
            <a:endParaRPr lang="en-US" dirty="0"/>
          </a:p>
        </p:txBody>
      </p:sp>
      <p:sp>
        <p:nvSpPr>
          <p:cNvPr id="4" name="Slide Number Placeholder 3"/>
          <p:cNvSpPr>
            <a:spLocks noGrp="1"/>
          </p:cNvSpPr>
          <p:nvPr>
            <p:ph type="sldNum" sz="quarter" idx="10"/>
          </p:nvPr>
        </p:nvSpPr>
        <p:spPr/>
        <p:txBody>
          <a:bodyPr/>
          <a:lstStyle/>
          <a:p>
            <a:fld id="{11CC3A20-765D-4B56-B0E8-C4BDC1AF11C8}" type="slidenum">
              <a:rPr lang="en-US" smtClean="0"/>
              <a:t>9</a:t>
            </a:fld>
            <a:endParaRPr lang="en-US"/>
          </a:p>
        </p:txBody>
      </p:sp>
    </p:spTree>
    <p:extLst>
      <p:ext uri="{BB962C8B-B14F-4D97-AF65-F5344CB8AC3E}">
        <p14:creationId xmlns:p14="http://schemas.microsoft.com/office/powerpoint/2010/main" val="74278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03F0B5-A2AD-408D-80AF-B282806BE864}" type="datetimeFigureOut">
              <a:rPr lang="en-GB" smtClean="0"/>
              <a:t>10/02/17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B7A3D3-8806-47A7-AA06-8BC69F327F5D}" type="slidenum">
              <a:rPr lang="en-GB" smtClean="0"/>
              <a:t>‹#›</a:t>
            </a:fld>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3916" y="5657892"/>
            <a:ext cx="871369" cy="1063583"/>
          </a:xfrm>
          <a:prstGeom prst="rect">
            <a:avLst/>
          </a:prstGeom>
        </p:spPr>
      </p:pic>
      <p:pic>
        <p:nvPicPr>
          <p:cNvPr id="8" name="Picture 15"/>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73916" y="206857"/>
            <a:ext cx="1258888" cy="611187"/>
          </a:xfrm>
          <a:prstGeom prst="rect">
            <a:avLst/>
          </a:prstGeom>
          <a:noFill/>
          <a:ln w="9525">
            <a:noFill/>
            <a:miter lim="800000"/>
            <a:headEnd/>
            <a:tailEnd/>
          </a:ln>
        </p:spPr>
      </p:pic>
    </p:spTree>
    <p:extLst>
      <p:ext uri="{BB962C8B-B14F-4D97-AF65-F5344CB8AC3E}">
        <p14:creationId xmlns:p14="http://schemas.microsoft.com/office/powerpoint/2010/main" val="415083440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03F0B5-A2AD-408D-80AF-B282806BE864}" type="datetimeFigureOut">
              <a:rPr lang="en-GB" smtClean="0"/>
              <a:t>10/02/17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B7A3D3-8806-47A7-AA06-8BC69F327F5D}" type="slidenum">
              <a:rPr lang="en-GB" smtClean="0"/>
              <a:t>‹#›</a:t>
            </a:fld>
            <a:endParaRPr lang="en-GB"/>
          </a:p>
        </p:txBody>
      </p:sp>
    </p:spTree>
    <p:extLst>
      <p:ext uri="{BB962C8B-B14F-4D97-AF65-F5344CB8AC3E}">
        <p14:creationId xmlns:p14="http://schemas.microsoft.com/office/powerpoint/2010/main" val="8309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03F0B5-A2AD-408D-80AF-B282806BE864}" type="datetimeFigureOut">
              <a:rPr lang="en-GB" smtClean="0"/>
              <a:t>10/02/17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B7A3D3-8806-47A7-AA06-8BC69F327F5D}" type="slidenum">
              <a:rPr lang="en-GB" smtClean="0"/>
              <a:t>‹#›</a:t>
            </a:fld>
            <a:endParaRPr lang="en-GB"/>
          </a:p>
        </p:txBody>
      </p:sp>
    </p:spTree>
    <p:extLst>
      <p:ext uri="{BB962C8B-B14F-4D97-AF65-F5344CB8AC3E}">
        <p14:creationId xmlns:p14="http://schemas.microsoft.com/office/powerpoint/2010/main" val="10853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03F0B5-A2AD-408D-80AF-B282806BE864}" type="datetimeFigureOut">
              <a:rPr lang="en-GB" smtClean="0"/>
              <a:t>10/02/17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B7A3D3-8806-47A7-AA06-8BC69F327F5D}" type="slidenum">
              <a:rPr lang="en-GB" smtClean="0"/>
              <a:t>‹#›</a:t>
            </a:fld>
            <a:endParaRPr lang="en-GB"/>
          </a:p>
        </p:txBody>
      </p:sp>
    </p:spTree>
    <p:extLst>
      <p:ext uri="{BB962C8B-B14F-4D97-AF65-F5344CB8AC3E}">
        <p14:creationId xmlns:p14="http://schemas.microsoft.com/office/powerpoint/2010/main" val="131800105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03F0B5-A2AD-408D-80AF-B282806BE864}" type="datetimeFigureOut">
              <a:rPr lang="en-GB" smtClean="0"/>
              <a:t>10/02/17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B7A3D3-8806-47A7-AA06-8BC69F327F5D}" type="slidenum">
              <a:rPr lang="en-GB" smtClean="0"/>
              <a:t>‹#›</a:t>
            </a:fld>
            <a:endParaRPr lang="en-GB"/>
          </a:p>
        </p:txBody>
      </p:sp>
    </p:spTree>
    <p:extLst>
      <p:ext uri="{BB962C8B-B14F-4D97-AF65-F5344CB8AC3E}">
        <p14:creationId xmlns:p14="http://schemas.microsoft.com/office/powerpoint/2010/main" val="230035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03F0B5-A2AD-408D-80AF-B282806BE864}" type="datetimeFigureOut">
              <a:rPr lang="en-GB" smtClean="0"/>
              <a:t>10/02/17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B7A3D3-8806-47A7-AA06-8BC69F327F5D}" type="slidenum">
              <a:rPr lang="en-GB" smtClean="0"/>
              <a:t>‹#›</a:t>
            </a:fld>
            <a:endParaRPr lang="en-GB"/>
          </a:p>
        </p:txBody>
      </p:sp>
    </p:spTree>
    <p:extLst>
      <p:ext uri="{BB962C8B-B14F-4D97-AF65-F5344CB8AC3E}">
        <p14:creationId xmlns:p14="http://schemas.microsoft.com/office/powerpoint/2010/main" val="746143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03F0B5-A2AD-408D-80AF-B282806BE864}" type="datetimeFigureOut">
              <a:rPr lang="en-GB" smtClean="0"/>
              <a:t>10/02/17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B7A3D3-8806-47A7-AA06-8BC69F327F5D}" type="slidenum">
              <a:rPr lang="en-GB" smtClean="0"/>
              <a:t>‹#›</a:t>
            </a:fld>
            <a:endParaRPr lang="en-GB"/>
          </a:p>
        </p:txBody>
      </p:sp>
    </p:spTree>
    <p:extLst>
      <p:ext uri="{BB962C8B-B14F-4D97-AF65-F5344CB8AC3E}">
        <p14:creationId xmlns:p14="http://schemas.microsoft.com/office/powerpoint/2010/main" val="369332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03F0B5-A2AD-408D-80AF-B282806BE864}" type="datetimeFigureOut">
              <a:rPr lang="en-GB" smtClean="0"/>
              <a:t>10/02/17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B7A3D3-8806-47A7-AA06-8BC69F327F5D}" type="slidenum">
              <a:rPr lang="en-GB" smtClean="0"/>
              <a:t>‹#›</a:t>
            </a:fld>
            <a:endParaRPr lang="en-GB"/>
          </a:p>
        </p:txBody>
      </p:sp>
    </p:spTree>
    <p:extLst>
      <p:ext uri="{BB962C8B-B14F-4D97-AF65-F5344CB8AC3E}">
        <p14:creationId xmlns:p14="http://schemas.microsoft.com/office/powerpoint/2010/main" val="109927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3F0B5-A2AD-408D-80AF-B282806BE864}" type="datetimeFigureOut">
              <a:rPr lang="en-GB" smtClean="0"/>
              <a:t>10/02/17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B7A3D3-8806-47A7-AA06-8BC69F327F5D}" type="slidenum">
              <a:rPr lang="en-GB" smtClean="0"/>
              <a:t>‹#›</a:t>
            </a:fld>
            <a:endParaRPr lang="en-GB"/>
          </a:p>
        </p:txBody>
      </p:sp>
    </p:spTree>
    <p:extLst>
      <p:ext uri="{BB962C8B-B14F-4D97-AF65-F5344CB8AC3E}">
        <p14:creationId xmlns:p14="http://schemas.microsoft.com/office/powerpoint/2010/main" val="199146775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03F0B5-A2AD-408D-80AF-B282806BE864}" type="datetimeFigureOut">
              <a:rPr lang="en-GB" smtClean="0"/>
              <a:t>10/02/17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B7A3D3-8806-47A7-AA06-8BC69F327F5D}" type="slidenum">
              <a:rPr lang="en-GB" smtClean="0"/>
              <a:t>‹#›</a:t>
            </a:fld>
            <a:endParaRPr lang="en-GB"/>
          </a:p>
        </p:txBody>
      </p:sp>
    </p:spTree>
    <p:extLst>
      <p:ext uri="{BB962C8B-B14F-4D97-AF65-F5344CB8AC3E}">
        <p14:creationId xmlns:p14="http://schemas.microsoft.com/office/powerpoint/2010/main" val="400763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03F0B5-A2AD-408D-80AF-B282806BE864}" type="datetimeFigureOut">
              <a:rPr lang="en-GB" smtClean="0"/>
              <a:t>10/02/17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B7A3D3-8806-47A7-AA06-8BC69F327F5D}" type="slidenum">
              <a:rPr lang="en-GB" smtClean="0"/>
              <a:t>‹#›</a:t>
            </a:fld>
            <a:endParaRPr lang="en-GB"/>
          </a:p>
        </p:txBody>
      </p:sp>
    </p:spTree>
    <p:extLst>
      <p:ext uri="{BB962C8B-B14F-4D97-AF65-F5344CB8AC3E}">
        <p14:creationId xmlns:p14="http://schemas.microsoft.com/office/powerpoint/2010/main" val="31871604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3F0B5-A2AD-408D-80AF-B282806BE864}" type="datetimeFigureOut">
              <a:rPr lang="en-GB" smtClean="0"/>
              <a:t>10/02/17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7A3D3-8806-47A7-AA06-8BC69F327F5D}" type="slidenum">
              <a:rPr lang="en-GB" smtClean="0"/>
              <a:t>‹#›</a:t>
            </a:fld>
            <a:endParaRPr lang="en-GB"/>
          </a:p>
        </p:txBody>
      </p:sp>
      <p:pic>
        <p:nvPicPr>
          <p:cNvPr id="7" name="Picture 15"/>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73916" y="206857"/>
            <a:ext cx="1258888" cy="611187"/>
          </a:xfrm>
          <a:prstGeom prst="rect">
            <a:avLst/>
          </a:prstGeom>
          <a:noFill/>
          <a:ln w="9525">
            <a:noFill/>
            <a:miter lim="800000"/>
            <a:headEnd/>
            <a:tailEnd/>
          </a:ln>
        </p:spPr>
      </p:pic>
      <p:pic>
        <p:nvPicPr>
          <p:cNvPr id="8" name="Picture 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73916" y="5657892"/>
            <a:ext cx="871369" cy="1063583"/>
          </a:xfrm>
          <a:prstGeom prst="rect">
            <a:avLst/>
          </a:prstGeom>
        </p:spPr>
      </p:pic>
    </p:spTree>
    <p:extLst>
      <p:ext uri="{BB962C8B-B14F-4D97-AF65-F5344CB8AC3E}">
        <p14:creationId xmlns:p14="http://schemas.microsoft.com/office/powerpoint/2010/main" val="2181819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pn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pn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1" Type="http://schemas.openxmlformats.org/officeDocument/2006/relationships/image" Target="../media/image13.jpeg"/><Relationship Id="rId12" Type="http://schemas.openxmlformats.org/officeDocument/2006/relationships/image" Target="../media/image14.jpeg"/><Relationship Id="rId13" Type="http://schemas.openxmlformats.org/officeDocument/2006/relationships/image" Target="../media/image15.jpeg"/><Relationship Id="rId14" Type="http://schemas.openxmlformats.org/officeDocument/2006/relationships/image" Target="../media/image16.jpeg"/><Relationship Id="rId1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pn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30.jpeg"/><Relationship Id="rId12" Type="http://schemas.openxmlformats.org/officeDocument/2006/relationships/image" Target="../media/image31.jpeg"/><Relationship Id="rId13" Type="http://schemas.openxmlformats.org/officeDocument/2006/relationships/image" Target="../media/image32.jpeg"/><Relationship Id="rId14" Type="http://schemas.openxmlformats.org/officeDocument/2006/relationships/image" Target="../media/image33.jpeg"/><Relationship Id="rId15" Type="http://schemas.openxmlformats.org/officeDocument/2006/relationships/image" Target="../media/image34.png"/><Relationship Id="rId16" Type="http://schemas.openxmlformats.org/officeDocument/2006/relationships/image" Target="../media/image35.jpeg"/><Relationship Id="rId17" Type="http://schemas.openxmlformats.org/officeDocument/2006/relationships/image" Target="../media/image36.jpeg"/><Relationship Id="rId1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png"/><Relationship Id="rId8" Type="http://schemas.openxmlformats.org/officeDocument/2006/relationships/image" Target="../media/image27.jpeg"/><Relationship Id="rId9" Type="http://schemas.openxmlformats.org/officeDocument/2006/relationships/image" Target="../media/image28.jpeg"/><Relationship Id="rId10" Type="http://schemas.openxmlformats.org/officeDocument/2006/relationships/image" Target="../media/image29.jpeg"/></Relationships>
</file>

<file path=ppt/slides/_rels/slide8.xml.rels><?xml version="1.0" encoding="UTF-8" standalone="yes"?>
<Relationships xmlns="http://schemas.openxmlformats.org/package/2006/relationships"><Relationship Id="rId11" Type="http://schemas.openxmlformats.org/officeDocument/2006/relationships/image" Target="../media/image30.jpeg"/><Relationship Id="rId12" Type="http://schemas.openxmlformats.org/officeDocument/2006/relationships/image" Target="../media/image31.jpeg"/><Relationship Id="rId13" Type="http://schemas.openxmlformats.org/officeDocument/2006/relationships/image" Target="../media/image32.jpeg"/><Relationship Id="rId14" Type="http://schemas.openxmlformats.org/officeDocument/2006/relationships/image" Target="../media/image33.jpeg"/><Relationship Id="rId15" Type="http://schemas.openxmlformats.org/officeDocument/2006/relationships/image" Target="../media/image34.png"/><Relationship Id="rId16" Type="http://schemas.openxmlformats.org/officeDocument/2006/relationships/image" Target="../media/image35.jpeg"/><Relationship Id="rId17" Type="http://schemas.openxmlformats.org/officeDocument/2006/relationships/image" Target="../media/image36.jpeg"/><Relationship Id="rId1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png"/><Relationship Id="rId8" Type="http://schemas.openxmlformats.org/officeDocument/2006/relationships/image" Target="../media/image27.jpeg"/><Relationship Id="rId9" Type="http://schemas.openxmlformats.org/officeDocument/2006/relationships/image" Target="../media/image28.jpeg"/><Relationship Id="rId10"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2.jpeg"/><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900" y="1039216"/>
            <a:ext cx="4748340" cy="4536259"/>
          </a:xfrm>
        </p:spPr>
        <p:txBody>
          <a:bodyPr>
            <a:noAutofit/>
          </a:bodyPr>
          <a:lstStyle/>
          <a:p>
            <a:pPr algn="l"/>
            <a:r>
              <a:rPr lang="en-US" b="1" dirty="0" err="1" smtClean="0"/>
              <a:t>Yw</a:t>
            </a:r>
            <a:r>
              <a:rPr lang="en-US" b="1" dirty="0" smtClean="0"/>
              <a:t> </a:t>
            </a:r>
            <a:r>
              <a:rPr lang="en-US" b="1" dirty="0" err="1"/>
              <a:t>hi’n</a:t>
            </a:r>
            <a:r>
              <a:rPr lang="en-US" b="1" dirty="0"/>
              <a:t> </a:t>
            </a:r>
            <a:r>
              <a:rPr lang="en-US" b="1" dirty="0" err="1"/>
              <a:t>bryd</a:t>
            </a:r>
            <a:r>
              <a:rPr lang="en-US" b="1" dirty="0"/>
              <a:t> </a:t>
            </a:r>
            <a:r>
              <a:rPr lang="en-US" b="1" dirty="0" err="1"/>
              <a:t>cynnwys</a:t>
            </a:r>
            <a:r>
              <a:rPr lang="en-US" b="1" dirty="0"/>
              <a:t> </a:t>
            </a:r>
            <a:r>
              <a:rPr lang="en-US" b="1" dirty="0" err="1"/>
              <a:t>Masnach</a:t>
            </a:r>
            <a:r>
              <a:rPr lang="en-US" b="1" dirty="0"/>
              <a:t> </a:t>
            </a:r>
            <a:r>
              <a:rPr lang="en-US" b="1" dirty="0" err="1"/>
              <a:t>Deg</a:t>
            </a:r>
            <a:r>
              <a:rPr lang="en-US" b="1" dirty="0"/>
              <a:t> </a:t>
            </a:r>
            <a:r>
              <a:rPr lang="en-US" b="1" dirty="0" err="1"/>
              <a:t>yn</a:t>
            </a:r>
            <a:r>
              <a:rPr lang="en-US" b="1" dirty="0"/>
              <a:t> </a:t>
            </a:r>
            <a:r>
              <a:rPr lang="en-US" b="1" dirty="0" err="1"/>
              <a:t>eich</a:t>
            </a:r>
            <a:r>
              <a:rPr lang="en-US" b="1" dirty="0"/>
              <a:t> </a:t>
            </a:r>
            <a:r>
              <a:rPr lang="en-US" b="1" dirty="0" err="1" smtClean="0"/>
              <a:t>hegwyl</a:t>
            </a:r>
            <a:r>
              <a:rPr lang="en-US" b="1" dirty="0" smtClean="0"/>
              <a:t>?</a:t>
            </a:r>
            <a:r>
              <a:rPr lang="en-GB" b="1" dirty="0" smtClean="0"/>
              <a:t> </a:t>
            </a:r>
            <a:endParaRPr lang="en-GB" b="1" dirty="0"/>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70731" y="-5751"/>
            <a:ext cx="7321269" cy="6863752"/>
          </a:xfrm>
          <a:prstGeom prst="rect">
            <a:avLst/>
          </a:prstGeom>
        </p:spPr>
      </p:pic>
    </p:spTree>
    <p:extLst>
      <p:ext uri="{BB962C8B-B14F-4D97-AF65-F5344CB8AC3E}">
        <p14:creationId xmlns:p14="http://schemas.microsoft.com/office/powerpoint/2010/main" val="28388385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1376082" y="100720"/>
            <a:ext cx="10515600" cy="1325563"/>
          </a:xfrm>
        </p:spPr>
        <p:txBody>
          <a:bodyPr/>
          <a:lstStyle/>
          <a:p>
            <a:r>
              <a:rPr lang="en-US" b="1" dirty="0"/>
              <a:t>Pam </a:t>
            </a:r>
            <a:r>
              <a:rPr lang="en-US" b="1" dirty="0" err="1"/>
              <a:t>mae</a:t>
            </a:r>
            <a:r>
              <a:rPr lang="en-US" b="1" dirty="0"/>
              <a:t> </a:t>
            </a:r>
            <a:r>
              <a:rPr lang="en-US" b="1" dirty="0" err="1"/>
              <a:t>cael</a:t>
            </a:r>
            <a:r>
              <a:rPr lang="en-US" b="1" dirty="0"/>
              <a:t> </a:t>
            </a:r>
            <a:r>
              <a:rPr lang="en-US" b="1" dirty="0" err="1"/>
              <a:t>egwyl</a:t>
            </a:r>
            <a:r>
              <a:rPr lang="en-US" b="1" dirty="0"/>
              <a:t> </a:t>
            </a:r>
            <a:r>
              <a:rPr lang="en-US" b="1" dirty="0" err="1"/>
              <a:t>yn</a:t>
            </a:r>
            <a:r>
              <a:rPr lang="en-US" b="1" dirty="0"/>
              <a:t> </a:t>
            </a:r>
            <a:r>
              <a:rPr lang="en-US" b="1" dirty="0" err="1"/>
              <a:t>bwysig</a:t>
            </a:r>
            <a:r>
              <a:rPr lang="en-US" b="1" dirty="0"/>
              <a:t>?</a:t>
            </a:r>
            <a:r>
              <a:rPr lang="en-GB" b="1" dirty="0"/>
              <a:t> </a:t>
            </a:r>
            <a:endParaRPr lang="en-GB" b="1" dirty="0"/>
          </a:p>
        </p:txBody>
      </p:sp>
      <p:sp>
        <p:nvSpPr>
          <p:cNvPr id="4" name="TextBox 3"/>
          <p:cNvSpPr txBox="1"/>
          <p:nvPr/>
        </p:nvSpPr>
        <p:spPr>
          <a:xfrm>
            <a:off x="3845675" y="1395848"/>
            <a:ext cx="7863621" cy="769441"/>
          </a:xfrm>
          <a:prstGeom prst="rect">
            <a:avLst/>
          </a:prstGeom>
          <a:noFill/>
        </p:spPr>
        <p:txBody>
          <a:bodyPr wrap="square" rtlCol="0">
            <a:spAutoFit/>
          </a:bodyPr>
          <a:lstStyle/>
          <a:p>
            <a:r>
              <a:rPr lang="en-US" sz="4400" dirty="0" err="1"/>
              <a:t>Rhoi</a:t>
            </a:r>
            <a:r>
              <a:rPr lang="en-US" sz="4400" dirty="0"/>
              <a:t> </a:t>
            </a:r>
            <a:r>
              <a:rPr lang="en-US" sz="4400" b="1" dirty="0" err="1">
                <a:solidFill>
                  <a:srgbClr val="FF0000"/>
                </a:solidFill>
              </a:rPr>
              <a:t>E</a:t>
            </a:r>
            <a:r>
              <a:rPr lang="en-US" sz="4400" dirty="0" err="1"/>
              <a:t>nnyd</a:t>
            </a:r>
            <a:r>
              <a:rPr lang="en-US" sz="4400" dirty="0"/>
              <a:t> </a:t>
            </a:r>
            <a:r>
              <a:rPr lang="en-US" sz="4400" dirty="0" err="1"/>
              <a:t>i</a:t>
            </a:r>
            <a:r>
              <a:rPr lang="en-US" sz="4400" dirty="0"/>
              <a:t> </a:t>
            </a:r>
            <a:r>
              <a:rPr lang="en-US" sz="4400" dirty="0" err="1"/>
              <a:t>ni</a:t>
            </a:r>
            <a:r>
              <a:rPr lang="en-US" sz="4400" dirty="0"/>
              <a:t> </a:t>
            </a:r>
            <a:r>
              <a:rPr lang="en-US" sz="4400" dirty="0" err="1"/>
              <a:t>rhwng</a:t>
            </a:r>
            <a:r>
              <a:rPr lang="en-US" sz="4400" dirty="0"/>
              <a:t> </a:t>
            </a:r>
            <a:r>
              <a:rPr lang="en-US" sz="4400" dirty="0" err="1"/>
              <a:t>gwersi</a:t>
            </a:r>
            <a:r>
              <a:rPr lang="en-GB" sz="4400" dirty="0"/>
              <a:t> </a:t>
            </a:r>
            <a:endParaRPr lang="en-GB" sz="4400" dirty="0"/>
          </a:p>
        </p:txBody>
      </p:sp>
      <p:sp>
        <p:nvSpPr>
          <p:cNvPr id="6" name="TextBox 5"/>
          <p:cNvSpPr txBox="1"/>
          <p:nvPr/>
        </p:nvSpPr>
        <p:spPr>
          <a:xfrm>
            <a:off x="0" y="2484819"/>
            <a:ext cx="7688436" cy="769441"/>
          </a:xfrm>
          <a:prstGeom prst="rect">
            <a:avLst/>
          </a:prstGeom>
          <a:noFill/>
        </p:spPr>
        <p:txBody>
          <a:bodyPr wrap="square" rtlCol="0">
            <a:spAutoFit/>
          </a:bodyPr>
          <a:lstStyle/>
          <a:p>
            <a:r>
              <a:rPr lang="en-US" sz="4400" dirty="0" err="1"/>
              <a:t>Rhoi</a:t>
            </a:r>
            <a:r>
              <a:rPr lang="en-US" sz="4400" dirty="0"/>
              <a:t> </a:t>
            </a:r>
            <a:r>
              <a:rPr lang="en-US" sz="4400" dirty="0" err="1"/>
              <a:t>egni</a:t>
            </a:r>
            <a:r>
              <a:rPr lang="en-US" sz="4400" dirty="0"/>
              <a:t> </a:t>
            </a:r>
            <a:r>
              <a:rPr lang="en-US" sz="4400" dirty="0" err="1"/>
              <a:t>i</a:t>
            </a:r>
            <a:r>
              <a:rPr lang="en-US" sz="4400" dirty="0"/>
              <a:t> </a:t>
            </a:r>
            <a:r>
              <a:rPr lang="en-US" sz="4400" dirty="0" err="1"/>
              <a:t>ni</a:t>
            </a:r>
            <a:r>
              <a:rPr lang="en-US" sz="4400" dirty="0"/>
              <a:t> </a:t>
            </a:r>
            <a:r>
              <a:rPr lang="en-US" sz="4400" dirty="0" err="1"/>
              <a:t>ar</a:t>
            </a:r>
            <a:r>
              <a:rPr lang="en-US" sz="4400" dirty="0"/>
              <a:t> </a:t>
            </a:r>
            <a:r>
              <a:rPr lang="en-US" sz="4400" dirty="0" err="1"/>
              <a:t>gyfer</a:t>
            </a:r>
            <a:r>
              <a:rPr lang="en-US" sz="4400" dirty="0"/>
              <a:t> </a:t>
            </a:r>
            <a:r>
              <a:rPr lang="en-US" sz="4400" b="1" dirty="0" err="1">
                <a:solidFill>
                  <a:srgbClr val="FF0000"/>
                </a:solidFill>
              </a:rPr>
              <a:t>G</a:t>
            </a:r>
            <a:r>
              <a:rPr lang="en-US" sz="4400" dirty="0" err="1"/>
              <a:t>wersi</a:t>
            </a:r>
            <a:r>
              <a:rPr lang="en-GB" sz="4400" dirty="0"/>
              <a:t> </a:t>
            </a:r>
            <a:endParaRPr lang="en-GB" sz="4400" dirty="0"/>
          </a:p>
        </p:txBody>
      </p:sp>
      <p:sp>
        <p:nvSpPr>
          <p:cNvPr id="7" name="TextBox 6"/>
          <p:cNvSpPr txBox="1"/>
          <p:nvPr/>
        </p:nvSpPr>
        <p:spPr>
          <a:xfrm>
            <a:off x="4508940" y="3496497"/>
            <a:ext cx="7683060" cy="769441"/>
          </a:xfrm>
          <a:prstGeom prst="rect">
            <a:avLst/>
          </a:prstGeom>
          <a:noFill/>
        </p:spPr>
        <p:txBody>
          <a:bodyPr wrap="square" rtlCol="0">
            <a:spAutoFit/>
          </a:bodyPr>
          <a:lstStyle/>
          <a:p>
            <a:r>
              <a:rPr lang="en-US" sz="4400" dirty="0" err="1"/>
              <a:t>G</a:t>
            </a:r>
            <a:r>
              <a:rPr lang="en-US" sz="4400" b="1" dirty="0" err="1">
                <a:solidFill>
                  <a:srgbClr val="FF0000"/>
                </a:solidFill>
              </a:rPr>
              <a:t>W</a:t>
            </a:r>
            <a:r>
              <a:rPr lang="en-US" sz="4400" dirty="0" err="1"/>
              <a:t>neud</a:t>
            </a:r>
            <a:r>
              <a:rPr lang="en-US" sz="4400" dirty="0"/>
              <a:t> </a:t>
            </a:r>
            <a:r>
              <a:rPr lang="en-US" sz="4400" dirty="0" err="1"/>
              <a:t>ymarfer</a:t>
            </a:r>
            <a:r>
              <a:rPr lang="en-US" sz="4400" dirty="0"/>
              <a:t> </a:t>
            </a:r>
            <a:r>
              <a:rPr lang="en-US" sz="4400" dirty="0" err="1"/>
              <a:t>corff</a:t>
            </a:r>
            <a:r>
              <a:rPr lang="en-US" sz="4400" dirty="0"/>
              <a:t> </a:t>
            </a:r>
            <a:r>
              <a:rPr lang="en-US" sz="4400" dirty="0" err="1"/>
              <a:t>yn</a:t>
            </a:r>
            <a:r>
              <a:rPr lang="en-US" sz="4400" dirty="0"/>
              <a:t> haws</a:t>
            </a:r>
            <a:r>
              <a:rPr lang="en-GB" sz="4400" dirty="0"/>
              <a:t> </a:t>
            </a:r>
            <a:endParaRPr lang="en-GB" sz="4400" dirty="0"/>
          </a:p>
        </p:txBody>
      </p:sp>
      <p:sp>
        <p:nvSpPr>
          <p:cNvPr id="9" name="TextBox 8"/>
          <p:cNvSpPr txBox="1"/>
          <p:nvPr/>
        </p:nvSpPr>
        <p:spPr>
          <a:xfrm>
            <a:off x="3952144" y="5796820"/>
            <a:ext cx="5624038" cy="769441"/>
          </a:xfrm>
          <a:prstGeom prst="rect">
            <a:avLst/>
          </a:prstGeom>
          <a:noFill/>
        </p:spPr>
        <p:txBody>
          <a:bodyPr wrap="square" rtlCol="0">
            <a:spAutoFit/>
          </a:bodyPr>
          <a:lstStyle/>
          <a:p>
            <a:r>
              <a:rPr lang="en-US" sz="4400" dirty="0" err="1"/>
              <a:t>Gwe</a:t>
            </a:r>
            <a:r>
              <a:rPr lang="en-US" sz="4400" b="1" dirty="0" err="1">
                <a:solidFill>
                  <a:srgbClr val="FF0000"/>
                </a:solidFill>
              </a:rPr>
              <a:t>L</a:t>
            </a:r>
            <a:r>
              <a:rPr lang="en-US" sz="4400" dirty="0" err="1"/>
              <a:t>la’n</a:t>
            </a:r>
            <a:r>
              <a:rPr lang="en-US" sz="4400" dirty="0"/>
              <a:t> </a:t>
            </a:r>
            <a:r>
              <a:rPr lang="en-US" sz="4400" dirty="0" err="1"/>
              <a:t>hiechyd</a:t>
            </a:r>
            <a:r>
              <a:rPr lang="en-GB" sz="4400" dirty="0"/>
              <a:t> </a:t>
            </a:r>
            <a:endParaRPr lang="en-GB" sz="3200" dirty="0"/>
          </a:p>
        </p:txBody>
      </p:sp>
      <p:sp>
        <p:nvSpPr>
          <p:cNvPr id="11" name="TextBox 10"/>
          <p:cNvSpPr txBox="1"/>
          <p:nvPr/>
        </p:nvSpPr>
        <p:spPr>
          <a:xfrm>
            <a:off x="4966959" y="4687849"/>
            <a:ext cx="7396669" cy="769441"/>
          </a:xfrm>
          <a:prstGeom prst="rect">
            <a:avLst/>
          </a:prstGeom>
          <a:noFill/>
        </p:spPr>
        <p:txBody>
          <a:bodyPr wrap="square" rtlCol="0">
            <a:spAutoFit/>
          </a:bodyPr>
          <a:lstStyle/>
          <a:p>
            <a:r>
              <a:rPr lang="en-US" sz="4400" b="1" dirty="0" err="1">
                <a:solidFill>
                  <a:srgbClr val="FF0000"/>
                </a:solidFill>
              </a:rPr>
              <a:t>Y</a:t>
            </a:r>
            <a:r>
              <a:rPr lang="en-US" sz="4400" dirty="0" err="1"/>
              <a:t>n</a:t>
            </a:r>
            <a:r>
              <a:rPr lang="en-US" sz="4400" dirty="0"/>
              <a:t> </a:t>
            </a:r>
            <a:r>
              <a:rPr lang="en-US" sz="4400" dirty="0" err="1"/>
              <a:t>ein</a:t>
            </a:r>
            <a:r>
              <a:rPr lang="en-US" sz="4400" dirty="0"/>
              <a:t> </a:t>
            </a:r>
            <a:r>
              <a:rPr lang="en-US" sz="4400" dirty="0" err="1"/>
              <a:t>helpu</a:t>
            </a:r>
            <a:r>
              <a:rPr lang="en-US" sz="4400" dirty="0"/>
              <a:t> </a:t>
            </a:r>
            <a:r>
              <a:rPr lang="en-US" sz="4400" dirty="0" err="1"/>
              <a:t>i</a:t>
            </a:r>
            <a:r>
              <a:rPr lang="en-US" sz="4400" dirty="0"/>
              <a:t> </a:t>
            </a:r>
            <a:r>
              <a:rPr lang="en-US" sz="4400" dirty="0" err="1"/>
              <a:t>aros</a:t>
            </a:r>
            <a:r>
              <a:rPr lang="en-US" sz="4400" dirty="0"/>
              <a:t> </a:t>
            </a:r>
            <a:r>
              <a:rPr lang="en-US" sz="4400" dirty="0" err="1"/>
              <a:t>yn</a:t>
            </a:r>
            <a:r>
              <a:rPr lang="en-US" sz="4400" dirty="0"/>
              <a:t> </a:t>
            </a:r>
            <a:r>
              <a:rPr lang="en-US" sz="4400" dirty="0" err="1"/>
              <a:t>effro</a:t>
            </a:r>
            <a:r>
              <a:rPr lang="en-GB" sz="4400" dirty="0"/>
              <a:t> </a:t>
            </a:r>
            <a:endParaRPr lang="en-GB" sz="4400" dirty="0"/>
          </a:p>
        </p:txBody>
      </p:sp>
      <p:pic>
        <p:nvPicPr>
          <p:cNvPr id="14" name="Picture 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53816" y="416719"/>
            <a:ext cx="1258888" cy="611187"/>
          </a:xfrm>
          <a:prstGeom prst="rect">
            <a:avLst/>
          </a:prstGeom>
          <a:noFill/>
          <a:ln w="9525">
            <a:noFill/>
            <a:miter lim="800000"/>
            <a:headEnd/>
            <a:tailEnd/>
          </a:ln>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395" y="185738"/>
            <a:ext cx="871369" cy="1063583"/>
          </a:xfrm>
          <a:prstGeom prst="rect">
            <a:avLst/>
          </a:prstGeom>
        </p:spPr>
      </p:pic>
    </p:spTree>
    <p:extLst>
      <p:ext uri="{BB962C8B-B14F-4D97-AF65-F5344CB8AC3E}">
        <p14:creationId xmlns:p14="http://schemas.microsoft.com/office/powerpoint/2010/main" val="32564830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1322773" y="460950"/>
            <a:ext cx="9131043" cy="1202319"/>
          </a:xfrm>
        </p:spPr>
        <p:txBody>
          <a:bodyPr>
            <a:normAutofit fontScale="90000"/>
          </a:bodyPr>
          <a:lstStyle/>
          <a:p>
            <a:r>
              <a:rPr lang="en-US" dirty="0"/>
              <a:t>Pam </a:t>
            </a:r>
            <a:r>
              <a:rPr lang="en-US" dirty="0" err="1"/>
              <a:t>yda</a:t>
            </a:r>
            <a:r>
              <a:rPr lang="en-US" dirty="0"/>
              <a:t> </a:t>
            </a:r>
            <a:r>
              <a:rPr lang="en-US" dirty="0" err="1"/>
              <a:t>ni’n</a:t>
            </a:r>
            <a:r>
              <a:rPr lang="en-US" dirty="0"/>
              <a:t> </a:t>
            </a:r>
            <a:r>
              <a:rPr lang="en-US" dirty="0" err="1"/>
              <a:t>bwyta</a:t>
            </a:r>
            <a:r>
              <a:rPr lang="en-US" dirty="0"/>
              <a:t> </a:t>
            </a:r>
            <a:r>
              <a:rPr lang="en-US" dirty="0" err="1"/>
              <a:t>byrbryd</a:t>
            </a:r>
            <a:r>
              <a:rPr lang="en-US" dirty="0"/>
              <a:t> ac </a:t>
            </a:r>
            <a:r>
              <a:rPr lang="en-US" dirty="0" err="1"/>
              <a:t>yn</a:t>
            </a:r>
            <a:r>
              <a:rPr lang="en-US" dirty="0"/>
              <a:t> </a:t>
            </a:r>
            <a:r>
              <a:rPr lang="en-US" dirty="0" err="1"/>
              <a:t>yfed</a:t>
            </a:r>
            <a:r>
              <a:rPr lang="en-US" dirty="0"/>
              <a:t> </a:t>
            </a:r>
            <a:r>
              <a:rPr lang="en-US" dirty="0" err="1"/>
              <a:t>diod</a:t>
            </a:r>
            <a:r>
              <a:rPr lang="en-US" dirty="0"/>
              <a:t> </a:t>
            </a:r>
            <a:r>
              <a:rPr lang="en-US" dirty="0" err="1"/>
              <a:t>yn</a:t>
            </a:r>
            <a:r>
              <a:rPr lang="en-US" dirty="0"/>
              <a:t> </a:t>
            </a:r>
            <a:r>
              <a:rPr lang="en-US" dirty="0" err="1"/>
              <a:t>ystod</a:t>
            </a:r>
            <a:r>
              <a:rPr lang="en-US" dirty="0"/>
              <a:t> </a:t>
            </a:r>
            <a:r>
              <a:rPr lang="en-US" dirty="0" err="1"/>
              <a:t>yr</a:t>
            </a:r>
            <a:r>
              <a:rPr lang="en-US" dirty="0"/>
              <a:t> </a:t>
            </a:r>
            <a:r>
              <a:rPr lang="en-US" dirty="0" err="1"/>
              <a:t>egwyl</a:t>
            </a:r>
            <a:r>
              <a:rPr lang="en-US" dirty="0"/>
              <a:t>?</a:t>
            </a:r>
            <a:r>
              <a:rPr lang="en-GB" dirty="0"/>
              <a:t> </a:t>
            </a:r>
            <a:endParaRPr lang="en-GB" b="1" dirty="0"/>
          </a:p>
        </p:txBody>
      </p:sp>
      <p:pic>
        <p:nvPicPr>
          <p:cNvPr id="4" name="Picture 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53816" y="416719"/>
            <a:ext cx="1258888" cy="611187"/>
          </a:xfrm>
          <a:prstGeom prst="rect">
            <a:avLst/>
          </a:prstGeom>
          <a:noFill/>
          <a:ln w="9525">
            <a:noFill/>
            <a:miter lim="800000"/>
            <a:headEnd/>
            <a:tailEnd/>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395" y="185738"/>
            <a:ext cx="871369" cy="1063583"/>
          </a:xfrm>
          <a:prstGeom prst="rect">
            <a:avLst/>
          </a:prstGeom>
        </p:spPr>
      </p:pic>
      <p:sp>
        <p:nvSpPr>
          <p:cNvPr id="5" name="TextBox 4"/>
          <p:cNvSpPr txBox="1"/>
          <p:nvPr/>
        </p:nvSpPr>
        <p:spPr>
          <a:xfrm>
            <a:off x="5681272" y="1588957"/>
            <a:ext cx="1933731" cy="830997"/>
          </a:xfrm>
          <a:prstGeom prst="rect">
            <a:avLst/>
          </a:prstGeom>
          <a:noFill/>
        </p:spPr>
        <p:txBody>
          <a:bodyPr wrap="square" rtlCol="0">
            <a:spAutoFit/>
          </a:bodyPr>
          <a:lstStyle/>
          <a:p>
            <a:r>
              <a:rPr lang="en-GB" sz="4800" b="1" dirty="0" err="1" smtClean="0">
                <a:latin typeface="Baskerville Old Face" panose="02020602080505020303" pitchFamily="18" charset="0"/>
              </a:rPr>
              <a:t>egni</a:t>
            </a:r>
            <a:endParaRPr lang="en-GB" sz="4800" b="1" dirty="0">
              <a:latin typeface="Baskerville Old Face" panose="02020602080505020303" pitchFamily="18" charset="0"/>
            </a:endParaRPr>
          </a:p>
        </p:txBody>
      </p:sp>
      <p:sp>
        <p:nvSpPr>
          <p:cNvPr id="8" name="TextBox 7"/>
          <p:cNvSpPr txBox="1"/>
          <p:nvPr/>
        </p:nvSpPr>
        <p:spPr>
          <a:xfrm>
            <a:off x="8048287" y="5490148"/>
            <a:ext cx="3852080" cy="923330"/>
          </a:xfrm>
          <a:prstGeom prst="rect">
            <a:avLst/>
          </a:prstGeom>
          <a:noFill/>
        </p:spPr>
        <p:txBody>
          <a:bodyPr wrap="square" rtlCol="0">
            <a:spAutoFit/>
          </a:bodyPr>
          <a:lstStyle/>
          <a:p>
            <a:r>
              <a:rPr lang="en-GB" sz="5400" dirty="0" err="1" smtClean="0">
                <a:latin typeface="Tw Cen MT" panose="020B0602020104020603" pitchFamily="34" charset="0"/>
              </a:rPr>
              <a:t>Eisiau</a:t>
            </a:r>
            <a:r>
              <a:rPr lang="en-GB" sz="5400" dirty="0" smtClean="0">
                <a:latin typeface="Tw Cen MT" panose="020B0602020104020603" pitchFamily="34" charset="0"/>
              </a:rPr>
              <a:t> </a:t>
            </a:r>
            <a:r>
              <a:rPr lang="en-GB" sz="5400" dirty="0" err="1" smtClean="0">
                <a:latin typeface="Tw Cen MT" panose="020B0602020104020603" pitchFamily="34" charset="0"/>
              </a:rPr>
              <a:t>bwyd</a:t>
            </a:r>
            <a:endParaRPr lang="en-GB" sz="5400" dirty="0">
              <a:latin typeface="Tw Cen MT" panose="020B0602020104020603" pitchFamily="34" charset="0"/>
            </a:endParaRPr>
          </a:p>
        </p:txBody>
      </p:sp>
      <p:sp>
        <p:nvSpPr>
          <p:cNvPr id="9" name="TextBox 8"/>
          <p:cNvSpPr txBox="1"/>
          <p:nvPr/>
        </p:nvSpPr>
        <p:spPr>
          <a:xfrm>
            <a:off x="4818189" y="4781862"/>
            <a:ext cx="3897443" cy="769441"/>
          </a:xfrm>
          <a:prstGeom prst="rect">
            <a:avLst/>
          </a:prstGeom>
          <a:noFill/>
        </p:spPr>
        <p:txBody>
          <a:bodyPr wrap="square" rtlCol="0">
            <a:spAutoFit/>
          </a:bodyPr>
          <a:lstStyle/>
          <a:p>
            <a:r>
              <a:rPr lang="en-GB" sz="4400" dirty="0" err="1" smtClean="0">
                <a:latin typeface="Bernard MT Condensed" panose="02050806060905020404" pitchFamily="18" charset="0"/>
              </a:rPr>
              <a:t>canolbwyntio</a:t>
            </a:r>
            <a:endParaRPr lang="en-GB" sz="4400" dirty="0">
              <a:latin typeface="Bernard MT Condensed" panose="02050806060905020404" pitchFamily="18" charset="0"/>
            </a:endParaRPr>
          </a:p>
        </p:txBody>
      </p:sp>
      <p:sp>
        <p:nvSpPr>
          <p:cNvPr id="10" name="TextBox 9"/>
          <p:cNvSpPr txBox="1"/>
          <p:nvPr/>
        </p:nvSpPr>
        <p:spPr>
          <a:xfrm>
            <a:off x="8409481" y="3547247"/>
            <a:ext cx="3465040" cy="1200329"/>
          </a:xfrm>
          <a:prstGeom prst="rect">
            <a:avLst/>
          </a:prstGeom>
          <a:noFill/>
        </p:spPr>
        <p:txBody>
          <a:bodyPr wrap="square" rtlCol="0">
            <a:spAutoFit/>
          </a:bodyPr>
          <a:lstStyle/>
          <a:p>
            <a:r>
              <a:rPr lang="en-GB" sz="7200" dirty="0" err="1" smtClean="0">
                <a:latin typeface="Arial Narrow" panose="020B0606020202030204" pitchFamily="34" charset="0"/>
              </a:rPr>
              <a:t>blinedig</a:t>
            </a:r>
            <a:endParaRPr lang="en-GB" sz="7200" dirty="0">
              <a:latin typeface="Arial Narrow" panose="020B0606020202030204" pitchFamily="34" charset="0"/>
            </a:endParaRPr>
          </a:p>
        </p:txBody>
      </p:sp>
      <p:sp>
        <p:nvSpPr>
          <p:cNvPr id="11" name="TextBox 10"/>
          <p:cNvSpPr txBox="1"/>
          <p:nvPr/>
        </p:nvSpPr>
        <p:spPr>
          <a:xfrm>
            <a:off x="816491" y="2324131"/>
            <a:ext cx="2498480" cy="646331"/>
          </a:xfrm>
          <a:prstGeom prst="rect">
            <a:avLst/>
          </a:prstGeom>
          <a:noFill/>
        </p:spPr>
        <p:txBody>
          <a:bodyPr wrap="square" rtlCol="0">
            <a:spAutoFit/>
          </a:bodyPr>
          <a:lstStyle/>
          <a:p>
            <a:r>
              <a:rPr lang="en-US" sz="3600" b="1" dirty="0" err="1"/>
              <a:t>penysgafn</a:t>
            </a:r>
            <a:r>
              <a:rPr lang="en-GB" sz="3600" dirty="0"/>
              <a:t> </a:t>
            </a:r>
            <a:endParaRPr lang="en-GB" sz="3600" dirty="0"/>
          </a:p>
        </p:txBody>
      </p:sp>
      <p:sp>
        <p:nvSpPr>
          <p:cNvPr id="12" name="TextBox 11"/>
          <p:cNvSpPr txBox="1"/>
          <p:nvPr/>
        </p:nvSpPr>
        <p:spPr>
          <a:xfrm>
            <a:off x="8634333" y="1723869"/>
            <a:ext cx="2398427" cy="769441"/>
          </a:xfrm>
          <a:prstGeom prst="rect">
            <a:avLst/>
          </a:prstGeom>
          <a:noFill/>
        </p:spPr>
        <p:txBody>
          <a:bodyPr wrap="square" rtlCol="0">
            <a:spAutoFit/>
          </a:bodyPr>
          <a:lstStyle/>
          <a:p>
            <a:r>
              <a:rPr lang="en-GB" sz="4400" dirty="0" err="1" smtClean="0">
                <a:latin typeface="Cooper Black" panose="0208090404030B020404" pitchFamily="18" charset="0"/>
              </a:rPr>
              <a:t>iach</a:t>
            </a:r>
            <a:endParaRPr lang="en-GB" sz="4400" dirty="0">
              <a:latin typeface="Cooper Black" panose="0208090404030B020404" pitchFamily="18" charset="0"/>
            </a:endParaRPr>
          </a:p>
        </p:txBody>
      </p:sp>
      <p:sp>
        <p:nvSpPr>
          <p:cNvPr id="13" name="TextBox 12"/>
          <p:cNvSpPr txBox="1"/>
          <p:nvPr/>
        </p:nvSpPr>
        <p:spPr>
          <a:xfrm>
            <a:off x="4958904" y="2969966"/>
            <a:ext cx="1858780" cy="923330"/>
          </a:xfrm>
          <a:prstGeom prst="rect">
            <a:avLst/>
          </a:prstGeom>
          <a:noFill/>
        </p:spPr>
        <p:txBody>
          <a:bodyPr wrap="square" rtlCol="0">
            <a:spAutoFit/>
          </a:bodyPr>
          <a:lstStyle/>
          <a:p>
            <a:r>
              <a:rPr lang="en-US" sz="5400" b="1" dirty="0" err="1"/>
              <a:t>dŵr</a:t>
            </a:r>
            <a:r>
              <a:rPr lang="en-GB" sz="5400" dirty="0"/>
              <a:t> </a:t>
            </a:r>
            <a:endParaRPr lang="en-GB" sz="5400" b="1" dirty="0">
              <a:ea typeface="Gulim" panose="020B0600000101010101" pitchFamily="34" charset="-127"/>
            </a:endParaRPr>
          </a:p>
        </p:txBody>
      </p:sp>
      <p:sp>
        <p:nvSpPr>
          <p:cNvPr id="14" name="TextBox 13"/>
          <p:cNvSpPr txBox="1"/>
          <p:nvPr/>
        </p:nvSpPr>
        <p:spPr>
          <a:xfrm>
            <a:off x="509667" y="5789153"/>
            <a:ext cx="5896520" cy="830997"/>
          </a:xfrm>
          <a:prstGeom prst="rect">
            <a:avLst/>
          </a:prstGeom>
          <a:noFill/>
        </p:spPr>
        <p:txBody>
          <a:bodyPr wrap="square" rtlCol="0">
            <a:spAutoFit/>
          </a:bodyPr>
          <a:lstStyle/>
          <a:p>
            <a:r>
              <a:rPr lang="en-GB" sz="4800" b="1" dirty="0" err="1" smtClean="0">
                <a:latin typeface="Gadugi" panose="020B0502040204020203" pitchFamily="34" charset="0"/>
              </a:rPr>
              <a:t>Rhwng</a:t>
            </a:r>
            <a:r>
              <a:rPr lang="en-GB" sz="4800" b="1" dirty="0" smtClean="0">
                <a:latin typeface="Gadugi" panose="020B0502040204020203" pitchFamily="34" charset="0"/>
              </a:rPr>
              <a:t> </a:t>
            </a:r>
            <a:r>
              <a:rPr lang="en-GB" sz="4800" b="1" dirty="0" err="1" smtClean="0">
                <a:latin typeface="Gadugi" panose="020B0502040204020203" pitchFamily="34" charset="0"/>
              </a:rPr>
              <a:t>prydau</a:t>
            </a:r>
            <a:endParaRPr lang="en-GB" sz="4800" b="1" dirty="0">
              <a:latin typeface="Gadugi" panose="020B0502040204020203" pitchFamily="34" charset="0"/>
            </a:endParaRPr>
          </a:p>
        </p:txBody>
      </p:sp>
      <p:sp>
        <p:nvSpPr>
          <p:cNvPr id="16" name="TextBox 15"/>
          <p:cNvSpPr txBox="1"/>
          <p:nvPr/>
        </p:nvSpPr>
        <p:spPr>
          <a:xfrm>
            <a:off x="658097" y="3638598"/>
            <a:ext cx="3637611" cy="1015663"/>
          </a:xfrm>
          <a:prstGeom prst="rect">
            <a:avLst/>
          </a:prstGeom>
          <a:noFill/>
        </p:spPr>
        <p:txBody>
          <a:bodyPr wrap="square" rtlCol="0">
            <a:spAutoFit/>
          </a:bodyPr>
          <a:lstStyle/>
          <a:p>
            <a:r>
              <a:rPr lang="en-GB" sz="6000" dirty="0" smtClean="0">
                <a:latin typeface="Bauhaus 93" panose="04030905020B02020C02" pitchFamily="82" charset="0"/>
              </a:rPr>
              <a:t>Cur pen</a:t>
            </a:r>
            <a:endParaRPr lang="en-GB" sz="6000" dirty="0">
              <a:latin typeface="Bauhaus 93" panose="04030905020B02020C02" pitchFamily="82" charset="0"/>
            </a:endParaRPr>
          </a:p>
        </p:txBody>
      </p:sp>
    </p:spTree>
    <p:extLst>
      <p:ext uri="{BB962C8B-B14F-4D97-AF65-F5344CB8AC3E}">
        <p14:creationId xmlns:p14="http://schemas.microsoft.com/office/powerpoint/2010/main" val="35658481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263" y="923747"/>
            <a:ext cx="5210734" cy="4931065"/>
          </a:xfrm>
          <a:prstGeom prst="rect">
            <a:avLst/>
          </a:prstGeom>
          <a:noFill/>
        </p:spPr>
        <p:txBody>
          <a:bodyPr wrap="square" rtlCol="0">
            <a:spAutoFit/>
          </a:bodyPr>
          <a:lstStyle/>
          <a:p>
            <a:pPr>
              <a:spcAft>
                <a:spcPts val="600"/>
              </a:spcAft>
            </a:pPr>
            <a:r>
              <a:rPr lang="en-US" sz="3200" dirty="0"/>
              <a:t>Pa </a:t>
            </a:r>
            <a:r>
              <a:rPr lang="en-US" sz="3200" dirty="0" err="1"/>
              <a:t>fyrbrydau</a:t>
            </a:r>
            <a:r>
              <a:rPr lang="en-US" sz="3200" dirty="0"/>
              <a:t> </a:t>
            </a:r>
            <a:r>
              <a:rPr lang="en-US" sz="3200" dirty="0" err="1"/>
              <a:t>amser</a:t>
            </a:r>
            <a:r>
              <a:rPr lang="en-US" sz="3200" dirty="0"/>
              <a:t> </a:t>
            </a:r>
            <a:r>
              <a:rPr lang="en-US" sz="3200" dirty="0" err="1"/>
              <a:t>egwyl</a:t>
            </a:r>
            <a:r>
              <a:rPr lang="en-US" sz="3200" dirty="0"/>
              <a:t> </a:t>
            </a:r>
            <a:r>
              <a:rPr lang="en-US" sz="3200" dirty="0" err="1"/>
              <a:t>yw’r</a:t>
            </a:r>
            <a:r>
              <a:rPr lang="en-US" sz="3200" dirty="0"/>
              <a:t> </a:t>
            </a:r>
            <a:r>
              <a:rPr lang="en-US" sz="3200" dirty="0" err="1"/>
              <a:t>iachaf</a:t>
            </a:r>
            <a:r>
              <a:rPr lang="en-US" sz="3200" dirty="0"/>
              <a:t>?</a:t>
            </a:r>
            <a:r>
              <a:rPr lang="en-GB" sz="3200" dirty="0"/>
              <a:t> </a:t>
            </a:r>
            <a:endParaRPr lang="en-GB" sz="3200" dirty="0" smtClean="0"/>
          </a:p>
          <a:p>
            <a:pPr>
              <a:spcAft>
                <a:spcPts val="600"/>
              </a:spcAft>
            </a:pPr>
            <a:r>
              <a:rPr lang="en-US" sz="3200" dirty="0"/>
              <a:t>Pa </a:t>
            </a:r>
            <a:r>
              <a:rPr lang="en-US" sz="3200" dirty="0" err="1"/>
              <a:t>rai</a:t>
            </a:r>
            <a:r>
              <a:rPr lang="en-US" sz="3200" dirty="0"/>
              <a:t> </a:t>
            </a:r>
            <a:r>
              <a:rPr lang="en-US" sz="3200" dirty="0" err="1"/>
              <a:t>sy’n</a:t>
            </a:r>
            <a:r>
              <a:rPr lang="en-US" sz="3200" dirty="0"/>
              <a:t> </a:t>
            </a:r>
            <a:r>
              <a:rPr lang="en-US" sz="3200" dirty="0" err="1"/>
              <a:t>iawn</a:t>
            </a:r>
            <a:r>
              <a:rPr lang="en-US" sz="3200" dirty="0"/>
              <a:t> </a:t>
            </a:r>
            <a:r>
              <a:rPr lang="en-US" sz="3200" dirty="0" err="1"/>
              <a:t>i’w</a:t>
            </a:r>
            <a:r>
              <a:rPr lang="en-US" sz="3200" dirty="0"/>
              <a:t> </a:t>
            </a:r>
            <a:r>
              <a:rPr lang="en-US" sz="3200" dirty="0" err="1"/>
              <a:t>bwyta</a:t>
            </a:r>
            <a:r>
              <a:rPr lang="en-US" sz="3200" dirty="0"/>
              <a:t> </a:t>
            </a:r>
            <a:r>
              <a:rPr lang="en-US" sz="3200" dirty="0" err="1"/>
              <a:t>weithiau</a:t>
            </a:r>
            <a:r>
              <a:rPr lang="en-US" sz="3200" dirty="0"/>
              <a:t>?</a:t>
            </a:r>
            <a:r>
              <a:rPr lang="en-GB" sz="3200" dirty="0"/>
              <a:t> </a:t>
            </a:r>
            <a:endParaRPr lang="en-GB" sz="3200" dirty="0" smtClean="0"/>
          </a:p>
          <a:p>
            <a:pPr>
              <a:spcAft>
                <a:spcPts val="600"/>
              </a:spcAft>
            </a:pPr>
            <a:r>
              <a:rPr lang="en-US" sz="3200" dirty="0"/>
              <a:t>Pa </a:t>
            </a:r>
            <a:r>
              <a:rPr lang="en-US" sz="3200" dirty="0" err="1"/>
              <a:t>rai</a:t>
            </a:r>
            <a:r>
              <a:rPr lang="en-US" sz="3200" dirty="0"/>
              <a:t> </a:t>
            </a:r>
            <a:r>
              <a:rPr lang="en-US" sz="3200" dirty="0" err="1"/>
              <a:t>fuasech</a:t>
            </a:r>
            <a:r>
              <a:rPr lang="en-US" sz="3200" dirty="0"/>
              <a:t> </a:t>
            </a:r>
            <a:r>
              <a:rPr lang="en-US" sz="3200" dirty="0" err="1"/>
              <a:t>chi’n</a:t>
            </a:r>
            <a:r>
              <a:rPr lang="en-US" sz="3200" dirty="0"/>
              <a:t> </a:t>
            </a:r>
            <a:r>
              <a:rPr lang="en-US" sz="3200" dirty="0" err="1"/>
              <a:t>eu</a:t>
            </a:r>
            <a:r>
              <a:rPr lang="en-US" sz="3200" dirty="0"/>
              <a:t> </a:t>
            </a:r>
            <a:r>
              <a:rPr lang="en-US" sz="3200" dirty="0" err="1"/>
              <a:t>hosgoi</a:t>
            </a:r>
            <a:r>
              <a:rPr lang="en-US" sz="3200" dirty="0"/>
              <a:t>?</a:t>
            </a:r>
            <a:r>
              <a:rPr lang="en-GB" sz="3200" dirty="0"/>
              <a:t> </a:t>
            </a:r>
            <a:endParaRPr lang="en-GB" sz="3200" dirty="0" smtClean="0"/>
          </a:p>
          <a:p>
            <a:pPr>
              <a:spcAft>
                <a:spcPts val="600"/>
              </a:spcAft>
            </a:pPr>
            <a:r>
              <a:rPr lang="en-US" sz="3200" dirty="0"/>
              <a:t>Pa </a:t>
            </a:r>
            <a:r>
              <a:rPr lang="en-US" sz="3200" dirty="0" err="1"/>
              <a:t>ddiod</a:t>
            </a:r>
            <a:r>
              <a:rPr lang="en-US" sz="3200" dirty="0"/>
              <a:t> </a:t>
            </a:r>
            <a:r>
              <a:rPr lang="en-US" sz="3200" dirty="0" err="1"/>
              <a:t>iach</a:t>
            </a:r>
            <a:r>
              <a:rPr lang="en-US" sz="3200" dirty="0"/>
              <a:t> </a:t>
            </a:r>
            <a:r>
              <a:rPr lang="en-US" sz="3200" dirty="0" err="1"/>
              <a:t>sydd</a:t>
            </a:r>
            <a:r>
              <a:rPr lang="en-US" sz="3200" dirty="0"/>
              <a:t> </a:t>
            </a:r>
            <a:r>
              <a:rPr lang="en-US" sz="3200" dirty="0" err="1"/>
              <a:t>ar</a:t>
            </a:r>
            <a:r>
              <a:rPr lang="en-US" sz="3200" dirty="0"/>
              <a:t> </a:t>
            </a:r>
            <a:r>
              <a:rPr lang="en-US" sz="3200" dirty="0" err="1"/>
              <a:t>goll</a:t>
            </a:r>
            <a:r>
              <a:rPr lang="en-US" sz="3200" dirty="0"/>
              <a:t>?</a:t>
            </a:r>
            <a:r>
              <a:rPr lang="en-GB" sz="3200" dirty="0"/>
              <a:t> </a:t>
            </a:r>
            <a:endParaRPr lang="en-GB" sz="3200" dirty="0" smtClean="0"/>
          </a:p>
          <a:p>
            <a:pPr>
              <a:spcAft>
                <a:spcPts val="600"/>
              </a:spcAft>
            </a:pPr>
            <a:r>
              <a:rPr lang="en-US" sz="3200" dirty="0"/>
              <a:t>Pa </a:t>
            </a:r>
            <a:r>
              <a:rPr lang="en-US" sz="3200" dirty="0" err="1"/>
              <a:t>rai</a:t>
            </a:r>
            <a:r>
              <a:rPr lang="en-US" sz="3200" dirty="0"/>
              <a:t> </a:t>
            </a:r>
            <a:r>
              <a:rPr lang="en-US" sz="3200" dirty="0" err="1"/>
              <a:t>o’r</a:t>
            </a:r>
            <a:r>
              <a:rPr lang="en-US" sz="3200" dirty="0"/>
              <a:t> </a:t>
            </a:r>
            <a:r>
              <a:rPr lang="en-US" sz="3200" dirty="0" err="1"/>
              <a:t>rhain</a:t>
            </a:r>
            <a:r>
              <a:rPr lang="en-US" sz="3200" dirty="0"/>
              <a:t> </a:t>
            </a:r>
            <a:r>
              <a:rPr lang="en-US" sz="3200" dirty="0" err="1"/>
              <a:t>sy’n</a:t>
            </a:r>
            <a:r>
              <a:rPr lang="en-US" sz="3200" dirty="0"/>
              <a:t> </a:t>
            </a:r>
            <a:r>
              <a:rPr lang="en-US" sz="3200" dirty="0" err="1"/>
              <a:t>Fasnach</a:t>
            </a:r>
            <a:r>
              <a:rPr lang="en-US" sz="3200" dirty="0"/>
              <a:t> </a:t>
            </a:r>
            <a:r>
              <a:rPr lang="en-US" sz="3200" dirty="0" err="1"/>
              <a:t>Deg</a:t>
            </a:r>
            <a:r>
              <a:rPr lang="en-US" sz="3200" dirty="0"/>
              <a:t> </a:t>
            </a:r>
            <a:r>
              <a:rPr lang="en-US" sz="3200" dirty="0" err="1"/>
              <a:t>yn</a:t>
            </a:r>
            <a:r>
              <a:rPr lang="en-US" sz="3200" dirty="0"/>
              <a:t> </a:t>
            </a:r>
            <a:r>
              <a:rPr lang="en-US" sz="3200" dirty="0" err="1"/>
              <a:t>eich</a:t>
            </a:r>
            <a:r>
              <a:rPr lang="en-US" sz="3200" dirty="0"/>
              <a:t> </a:t>
            </a:r>
            <a:r>
              <a:rPr lang="en-US" sz="3200" dirty="0" smtClean="0"/>
              <a:t>barn </a:t>
            </a:r>
            <a:r>
              <a:rPr lang="en-US" sz="3200" dirty="0"/>
              <a:t>chi?</a:t>
            </a:r>
            <a:r>
              <a:rPr lang="en-GB" sz="3200" dirty="0"/>
              <a:t> </a:t>
            </a:r>
            <a:endParaRPr lang="en-GB" sz="3000"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27042" y="-1"/>
            <a:ext cx="6864958" cy="6858001"/>
          </a:xfrm>
          <a:prstGeom prst="rect">
            <a:avLst/>
          </a:prstGeom>
        </p:spPr>
      </p:pic>
    </p:spTree>
    <p:extLst>
      <p:ext uri="{BB962C8B-B14F-4D97-AF65-F5344CB8AC3E}">
        <p14:creationId xmlns:p14="http://schemas.microsoft.com/office/powerpoint/2010/main" val="21911430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330" y="0"/>
            <a:ext cx="9943865" cy="1325563"/>
          </a:xfrm>
        </p:spPr>
        <p:txBody>
          <a:bodyPr>
            <a:normAutofit/>
          </a:bodyPr>
          <a:lstStyle/>
          <a:p>
            <a:r>
              <a:rPr lang="en-US" sz="4000" b="1" dirty="0" err="1"/>
              <a:t>Byrbrydau</a:t>
            </a:r>
            <a:r>
              <a:rPr lang="en-US" sz="4000" b="1" dirty="0"/>
              <a:t> </a:t>
            </a:r>
            <a:r>
              <a:rPr lang="en-US" sz="4000" b="1" dirty="0" err="1"/>
              <a:t>iach</a:t>
            </a:r>
            <a:r>
              <a:rPr lang="en-US" sz="4000" b="1" dirty="0"/>
              <a:t> a </a:t>
            </a:r>
            <a:r>
              <a:rPr lang="en-US" sz="4000" b="1" dirty="0" err="1"/>
              <a:t>syniadau</a:t>
            </a:r>
            <a:r>
              <a:rPr lang="en-US" sz="4000" b="1" dirty="0"/>
              <a:t> </a:t>
            </a:r>
            <a:r>
              <a:rPr lang="en-US" sz="4000" b="1" dirty="0" err="1"/>
              <a:t>ar</a:t>
            </a:r>
            <a:r>
              <a:rPr lang="en-US" sz="4000" b="1" dirty="0"/>
              <a:t> </a:t>
            </a:r>
            <a:r>
              <a:rPr lang="en-US" sz="4000" b="1" dirty="0" err="1"/>
              <a:t>gyfer</a:t>
            </a:r>
            <a:r>
              <a:rPr lang="en-US" sz="4000" b="1" dirty="0"/>
              <a:t> </a:t>
            </a:r>
            <a:r>
              <a:rPr lang="en-US" sz="4000" b="1" dirty="0" err="1"/>
              <a:t>eich</a:t>
            </a:r>
            <a:r>
              <a:rPr lang="en-US" sz="4000" b="1" dirty="0"/>
              <a:t> </a:t>
            </a:r>
            <a:r>
              <a:rPr lang="en-US" sz="4000" b="1" dirty="0" err="1"/>
              <a:t>hegwyl</a:t>
            </a:r>
            <a:r>
              <a:rPr lang="en-US" sz="4000" b="1" dirty="0"/>
              <a:t>!</a:t>
            </a:r>
            <a:r>
              <a:rPr lang="en-GB" sz="4000" b="1" dirty="0"/>
              <a:t> </a:t>
            </a:r>
            <a:endParaRPr lang="en-GB" sz="4000" b="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691240" y="4614625"/>
            <a:ext cx="1122030" cy="204536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8102" y="1186518"/>
            <a:ext cx="1421932" cy="259206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248495">
            <a:off x="9299493" y="3304295"/>
            <a:ext cx="1136844" cy="1643831"/>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40732" y="4552670"/>
            <a:ext cx="1173431" cy="2136594"/>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39856" y="991328"/>
            <a:ext cx="2499599" cy="2164652"/>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91777" y="2725941"/>
            <a:ext cx="2178570" cy="984782"/>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03653" y="2273555"/>
            <a:ext cx="1501662" cy="1481590"/>
          </a:xfrm>
          <a:prstGeom prst="rect">
            <a:avLst/>
          </a:prstGeom>
        </p:spPr>
      </p:pic>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41319" y="3155980"/>
            <a:ext cx="1797073" cy="1199247"/>
          </a:xfrm>
          <a:prstGeom prst="rect">
            <a:avLst/>
          </a:prstGeom>
        </p:spPr>
      </p:pic>
      <p:pic>
        <p:nvPicPr>
          <p:cNvPr id="18" name="Picture 1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84173" y="3873084"/>
            <a:ext cx="2126081" cy="1476531"/>
          </a:xfrm>
          <a:prstGeom prst="rect">
            <a:avLst/>
          </a:prstGeom>
        </p:spPr>
      </p:pic>
      <p:pic>
        <p:nvPicPr>
          <p:cNvPr id="23" name="Picture 2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194497" y="1268741"/>
            <a:ext cx="1236676" cy="1098453"/>
          </a:xfrm>
          <a:prstGeom prst="rect">
            <a:avLst/>
          </a:prstGeom>
        </p:spPr>
      </p:pic>
      <p:pic>
        <p:nvPicPr>
          <p:cNvPr id="15" name="Picture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215877" y="5087365"/>
            <a:ext cx="2270558" cy="1514463"/>
          </a:xfrm>
          <a:prstGeom prst="rect">
            <a:avLst/>
          </a:prstGeom>
        </p:spPr>
      </p:pic>
      <p:grpSp>
        <p:nvGrpSpPr>
          <p:cNvPr id="28" name="Group 27"/>
          <p:cNvGrpSpPr/>
          <p:nvPr/>
        </p:nvGrpSpPr>
        <p:grpSpPr>
          <a:xfrm>
            <a:off x="264406" y="1520574"/>
            <a:ext cx="1416923" cy="1635405"/>
            <a:chOff x="-11696417" y="-3805158"/>
            <a:chExt cx="10866393" cy="12643566"/>
          </a:xfrm>
        </p:grpSpPr>
        <p:pic>
          <p:nvPicPr>
            <p:cNvPr id="14" name="Picture 1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696417" y="-3805158"/>
              <a:ext cx="10866393" cy="12643566"/>
            </a:xfrm>
            <a:prstGeom prst="rect">
              <a:avLst/>
            </a:prstGeom>
          </p:spPr>
        </p:pic>
        <p:sp>
          <p:nvSpPr>
            <p:cNvPr id="27" name="Oval 26"/>
            <p:cNvSpPr/>
            <p:nvPr/>
          </p:nvSpPr>
          <p:spPr>
            <a:xfrm>
              <a:off x="-5290083" y="705142"/>
              <a:ext cx="2742237" cy="37915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916913" y="4716078"/>
            <a:ext cx="898493" cy="1915248"/>
          </a:xfrm>
          <a:prstGeom prst="rect">
            <a:avLst/>
          </a:prstGeom>
        </p:spPr>
      </p:pic>
    </p:spTree>
    <p:extLst>
      <p:ext uri="{BB962C8B-B14F-4D97-AF65-F5344CB8AC3E}">
        <p14:creationId xmlns:p14="http://schemas.microsoft.com/office/powerpoint/2010/main" val="5881562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146778" y="4025349"/>
            <a:ext cx="1437266" cy="2620017"/>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39117" y="2848934"/>
            <a:ext cx="1391215" cy="2533137"/>
          </a:xfrm>
          <a:prstGeom prst="rect">
            <a:avLst/>
          </a:prstGeom>
        </p:spPr>
      </p:pic>
      <p:cxnSp>
        <p:nvCxnSpPr>
          <p:cNvPr id="7" name="Straight Connector 6"/>
          <p:cNvCxnSpPr/>
          <p:nvPr/>
        </p:nvCxnSpPr>
        <p:spPr>
          <a:xfrm flipV="1">
            <a:off x="2235839" y="3260036"/>
            <a:ext cx="2216891" cy="1210624"/>
          </a:xfrm>
          <a:prstGeom prst="line">
            <a:avLst/>
          </a:prstGeom>
          <a:ln w="44450">
            <a:prstDash val="sysDot"/>
          </a:ln>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637159" y="2115857"/>
            <a:ext cx="4041937" cy="406326"/>
          </a:xfrm>
          <a:prstGeom prst="line">
            <a:avLst/>
          </a:prstGeom>
          <a:ln w="44450">
            <a:prstDash val="sysDot"/>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a:off x="7086600" y="3068065"/>
            <a:ext cx="3174686" cy="598427"/>
          </a:xfrm>
          <a:prstGeom prst="line">
            <a:avLst/>
          </a:prstGeom>
          <a:ln w="44450">
            <a:prstDash val="sysDot"/>
          </a:ln>
        </p:spPr>
        <p:style>
          <a:lnRef idx="3">
            <a:schemeClr val="accent3"/>
          </a:lnRef>
          <a:fillRef idx="0">
            <a:schemeClr val="accent3"/>
          </a:fillRef>
          <a:effectRef idx="2">
            <a:schemeClr val="accent3"/>
          </a:effectRef>
          <a:fontRef idx="minor">
            <a:schemeClr val="tx1"/>
          </a:fontRef>
        </p:style>
      </p:cxn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68877">
            <a:off x="1418658" y="1461984"/>
            <a:ext cx="1065584" cy="1540792"/>
          </a:xfrm>
          <a:prstGeom prst="rect">
            <a:avLst/>
          </a:prstGeom>
        </p:spPr>
      </p:pic>
      <p:sp>
        <p:nvSpPr>
          <p:cNvPr id="6" name="Rectangle 5"/>
          <p:cNvSpPr/>
          <p:nvPr/>
        </p:nvSpPr>
        <p:spPr>
          <a:xfrm>
            <a:off x="3496963" y="815548"/>
            <a:ext cx="5078626" cy="3733938"/>
          </a:xfrm>
          <a:prstGeom prst="rect">
            <a:avLst/>
          </a:prstGeom>
          <a:noFill/>
        </p:spPr>
        <p:txBody>
          <a:bodyPr wrap="none" lIns="91440" tIns="45720" rIns="91440" bIns="45720">
            <a:prstTxWarp prst="textArchUp">
              <a:avLst>
                <a:gd name="adj" fmla="val 10847892"/>
              </a:avLst>
            </a:prstTxWarp>
            <a:spAutoFit/>
          </a:bodyPr>
          <a:lstStyle/>
          <a:p>
            <a:pPr algn="ctr"/>
            <a:r>
              <a:rPr lang="en-US" sz="5400" dirty="0" err="1" smtClean="0"/>
              <a:t>Mae'n</a:t>
            </a:r>
            <a:r>
              <a:rPr lang="en-US" sz="5400" dirty="0" smtClean="0"/>
              <a:t> </a:t>
            </a:r>
            <a:r>
              <a:rPr lang="en-US" sz="5400" dirty="0" err="1"/>
              <a:t>byrbrydau’n</a:t>
            </a:r>
            <a:r>
              <a:rPr lang="en-US" sz="5400" dirty="0"/>
              <a:t> </a:t>
            </a:r>
            <a:r>
              <a:rPr lang="en-US" sz="5400" dirty="0" err="1"/>
              <a:t>dod</a:t>
            </a:r>
            <a:r>
              <a:rPr lang="en-US" sz="5400" dirty="0"/>
              <a:t> o </a:t>
            </a:r>
            <a:r>
              <a:rPr lang="en-US" sz="5400" dirty="0" err="1"/>
              <a:t>bedwar</a:t>
            </a:r>
            <a:r>
              <a:rPr lang="en-US" sz="5400" dirty="0"/>
              <a:t> ban </a:t>
            </a:r>
            <a:r>
              <a:rPr lang="en-US" sz="5400" dirty="0" err="1"/>
              <a:t>byd</a:t>
            </a:r>
            <a:r>
              <a:rPr lang="en-GB" sz="5400" dirty="0"/>
              <a:t>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3286899" y="976182"/>
            <a:ext cx="5634680" cy="5251622"/>
          </a:xfrm>
          <a:prstGeom prst="rect">
            <a:avLst/>
          </a:prstGeom>
          <a:noFill/>
        </p:spPr>
        <p:txBody>
          <a:bodyPr wrap="none" lIns="91440" tIns="45720" rIns="91440" bIns="45720">
            <a:prstTxWarp prst="textArchDown">
              <a:avLst>
                <a:gd name="adj" fmla="val 21547213"/>
              </a:avLst>
            </a:prstTxWarp>
            <a:spAutoFit/>
          </a:bodyPr>
          <a:lstStyle/>
          <a:p>
            <a:pPr algn="ctr"/>
            <a:r>
              <a:rPr lang="en-US" sz="5400" dirty="0" err="1" smtClean="0"/>
              <a:t>Nid</a:t>
            </a:r>
            <a:r>
              <a:rPr lang="en-US" sz="5400" dirty="0" smtClean="0"/>
              <a:t> </a:t>
            </a:r>
            <a:r>
              <a:rPr lang="en-US" sz="5400" dirty="0" err="1"/>
              <a:t>yw</a:t>
            </a:r>
            <a:r>
              <a:rPr lang="en-US" sz="5400" dirty="0"/>
              <a:t> </a:t>
            </a:r>
            <a:r>
              <a:rPr lang="en-US" sz="5400" dirty="0" err="1"/>
              <a:t>ffermwyr</a:t>
            </a:r>
            <a:r>
              <a:rPr lang="en-US" sz="5400" dirty="0"/>
              <a:t> </a:t>
            </a:r>
            <a:r>
              <a:rPr lang="en-US" sz="5400" dirty="0" err="1"/>
              <a:t>yn</a:t>
            </a:r>
            <a:r>
              <a:rPr lang="en-US" sz="5400" dirty="0"/>
              <a:t> </a:t>
            </a:r>
            <a:r>
              <a:rPr lang="en-US" sz="5400" dirty="0" err="1"/>
              <a:t>gwneud</a:t>
            </a:r>
            <a:r>
              <a:rPr lang="en-US" sz="5400" dirty="0"/>
              <a:t> </a:t>
            </a:r>
            <a:r>
              <a:rPr lang="en-US" sz="5400" dirty="0" err="1"/>
              <a:t>digon</a:t>
            </a:r>
            <a:r>
              <a:rPr lang="en-US" sz="5400" dirty="0"/>
              <a:t> o </a:t>
            </a:r>
            <a:r>
              <a:rPr lang="en-US" sz="5400" dirty="0" err="1"/>
              <a:t>arian</a:t>
            </a:r>
            <a:r>
              <a:rPr lang="en-US" sz="5400" dirty="0"/>
              <a:t> </a:t>
            </a:r>
            <a:r>
              <a:rPr lang="en-US" sz="5400" dirty="0" err="1"/>
              <a:t>i</a:t>
            </a:r>
            <a:r>
              <a:rPr lang="en-US" sz="5400" dirty="0"/>
              <a:t> </a:t>
            </a:r>
            <a:r>
              <a:rPr lang="en-US" sz="5400" dirty="0" err="1"/>
              <a:t>gynnal</a:t>
            </a:r>
            <a:r>
              <a:rPr lang="en-US" sz="5400" dirty="0"/>
              <a:t> </a:t>
            </a:r>
            <a:r>
              <a:rPr lang="en-US" sz="5400" dirty="0" err="1"/>
              <a:t>eu</a:t>
            </a:r>
            <a:r>
              <a:rPr lang="en-US" sz="5400" dirty="0"/>
              <a:t> </a:t>
            </a:r>
            <a:r>
              <a:rPr lang="en-US" sz="5400" dirty="0" err="1"/>
              <a:t>teuluoedd</a:t>
            </a:r>
            <a:r>
              <a:rPr lang="en-GB" sz="5400" dirty="0"/>
              <a:t> </a:t>
            </a:r>
            <a:r>
              <a:rPr lang="en-US" sz="5400" b="0" cap="none" spc="0" dirty="0" smtClean="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508993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288445" flipH="1">
            <a:off x="10951706" y="3448289"/>
            <a:ext cx="851756" cy="155268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39808" y="2173621"/>
            <a:ext cx="852295" cy="1553663"/>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10752">
            <a:off x="1134136" y="2802953"/>
            <a:ext cx="893752" cy="1292330"/>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228388" y="5306587"/>
            <a:ext cx="730410" cy="1329938"/>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61889" y="0"/>
            <a:ext cx="1830111" cy="1584876"/>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94044" y="1830148"/>
            <a:ext cx="1234142" cy="557871"/>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67596" y="5483156"/>
            <a:ext cx="1112441" cy="1097572"/>
          </a:xfrm>
          <a:prstGeom prst="rect">
            <a:avLst/>
          </a:prstGeom>
        </p:spPr>
      </p:pic>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87677" y="707820"/>
            <a:ext cx="1550898" cy="1034966"/>
          </a:xfrm>
          <a:prstGeom prst="rect">
            <a:avLst/>
          </a:prstGeom>
        </p:spPr>
      </p:pic>
      <p:pic>
        <p:nvPicPr>
          <p:cNvPr id="18" name="Picture 1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851268" y="1036618"/>
            <a:ext cx="1501735" cy="1042932"/>
          </a:xfrm>
          <a:prstGeom prst="rect">
            <a:avLst/>
          </a:prstGeom>
        </p:spPr>
      </p:pic>
      <p:pic>
        <p:nvPicPr>
          <p:cNvPr id="19" name="Picture 1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99735" y="5571881"/>
            <a:ext cx="2056001" cy="1286119"/>
          </a:xfrm>
          <a:prstGeom prst="rect">
            <a:avLst/>
          </a:prstGeom>
        </p:spPr>
      </p:pic>
      <p:grpSp>
        <p:nvGrpSpPr>
          <p:cNvPr id="22" name="Group 21"/>
          <p:cNvGrpSpPr/>
          <p:nvPr/>
        </p:nvGrpSpPr>
        <p:grpSpPr>
          <a:xfrm>
            <a:off x="10747366" y="4003110"/>
            <a:ext cx="537872" cy="1993760"/>
            <a:chOff x="12758250" y="-1304507"/>
            <a:chExt cx="2909067" cy="8920973"/>
          </a:xfrm>
        </p:grpSpPr>
        <p:pic>
          <p:nvPicPr>
            <p:cNvPr id="20" name="Picture 1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758250" y="-1304507"/>
              <a:ext cx="2909067" cy="8920973"/>
            </a:xfrm>
            <a:prstGeom prst="rect">
              <a:avLst/>
            </a:prstGeom>
          </p:spPr>
        </p:pic>
        <p:sp>
          <p:nvSpPr>
            <p:cNvPr id="21" name="Rectangle 20"/>
            <p:cNvSpPr/>
            <p:nvPr/>
          </p:nvSpPr>
          <p:spPr>
            <a:xfrm>
              <a:off x="14566234" y="4675146"/>
              <a:ext cx="685300" cy="762097"/>
            </a:xfrm>
            <a:prstGeom prst="rect">
              <a:avLst/>
            </a:prstGeom>
            <a:solidFill>
              <a:srgbClr val="FEE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3" name="Picture 2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306655" y="5438602"/>
            <a:ext cx="1351945" cy="1200838"/>
          </a:xfrm>
          <a:prstGeom prst="rect">
            <a:avLst/>
          </a:prstGeom>
        </p:spPr>
      </p:pic>
      <p:pic>
        <p:nvPicPr>
          <p:cNvPr id="25" name="Picture 2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4266852"/>
            <a:ext cx="2140078" cy="1424125"/>
          </a:xfrm>
          <a:prstGeom prst="rect">
            <a:avLst/>
          </a:prstGeom>
        </p:spPr>
      </p:pic>
      <p:pic>
        <p:nvPicPr>
          <p:cNvPr id="15" name="Picture 1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982921"/>
            <a:ext cx="1939326" cy="1293531"/>
          </a:xfrm>
          <a:prstGeom prst="rect">
            <a:avLst/>
          </a:prstGeom>
        </p:spPr>
      </p:pic>
      <p:sp>
        <p:nvSpPr>
          <p:cNvPr id="3" name="Title 2"/>
          <p:cNvSpPr>
            <a:spLocks noGrp="1"/>
          </p:cNvSpPr>
          <p:nvPr>
            <p:ph type="title"/>
          </p:nvPr>
        </p:nvSpPr>
        <p:spPr>
          <a:xfrm>
            <a:off x="1883229" y="31971"/>
            <a:ext cx="10515600" cy="1325563"/>
          </a:xfrm>
        </p:spPr>
        <p:txBody>
          <a:bodyPr/>
          <a:lstStyle/>
          <a:p>
            <a:r>
              <a:rPr lang="en-US" dirty="0" err="1"/>
              <a:t>Iach</a:t>
            </a:r>
            <a:r>
              <a:rPr lang="en-US" dirty="0"/>
              <a:t>, </a:t>
            </a:r>
            <a:r>
              <a:rPr lang="en-US" dirty="0" err="1"/>
              <a:t>Masnach</a:t>
            </a:r>
            <a:r>
              <a:rPr lang="en-US" dirty="0"/>
              <a:t> </a:t>
            </a:r>
            <a:r>
              <a:rPr lang="en-US" dirty="0" err="1"/>
              <a:t>Deg</a:t>
            </a:r>
            <a:r>
              <a:rPr lang="en-US" dirty="0"/>
              <a:t> </a:t>
            </a:r>
            <a:r>
              <a:rPr lang="en-US" dirty="0" err="1"/>
              <a:t>neu’r</a:t>
            </a:r>
            <a:r>
              <a:rPr lang="en-US" dirty="0"/>
              <a:t> </a:t>
            </a:r>
            <a:r>
              <a:rPr lang="en-US" dirty="0" err="1"/>
              <a:t>ddau</a:t>
            </a:r>
            <a:r>
              <a:rPr lang="en-US" dirty="0"/>
              <a:t>?</a:t>
            </a:r>
            <a:r>
              <a:rPr lang="en-GB" dirty="0"/>
              <a:t> </a:t>
            </a:r>
            <a:endParaRPr lang="en-GB" dirty="0"/>
          </a:p>
        </p:txBody>
      </p:sp>
      <p:grpSp>
        <p:nvGrpSpPr>
          <p:cNvPr id="27" name="Group 26"/>
          <p:cNvGrpSpPr/>
          <p:nvPr/>
        </p:nvGrpSpPr>
        <p:grpSpPr>
          <a:xfrm>
            <a:off x="312739" y="2584741"/>
            <a:ext cx="897199" cy="1060051"/>
            <a:chOff x="-11696417" y="-3805158"/>
            <a:chExt cx="10866393" cy="12643566"/>
          </a:xfrm>
        </p:grpSpPr>
        <p:pic>
          <p:nvPicPr>
            <p:cNvPr id="28" name="Picture 2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1696417" y="-3805158"/>
              <a:ext cx="10866393" cy="12643566"/>
            </a:xfrm>
            <a:prstGeom prst="rect">
              <a:avLst/>
            </a:prstGeom>
          </p:spPr>
        </p:pic>
        <p:sp>
          <p:nvSpPr>
            <p:cNvPr id="29" name="Oval 28"/>
            <p:cNvSpPr/>
            <p:nvPr/>
          </p:nvSpPr>
          <p:spPr>
            <a:xfrm>
              <a:off x="-5290083" y="705142"/>
              <a:ext cx="2742237" cy="37915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Oval 29"/>
          <p:cNvSpPr/>
          <p:nvPr/>
        </p:nvSpPr>
        <p:spPr>
          <a:xfrm>
            <a:off x="1611084" y="1175658"/>
            <a:ext cx="5849257" cy="5573486"/>
          </a:xfrm>
          <a:prstGeom prst="ellipse">
            <a:avLst/>
          </a:prstGeom>
          <a:solidFill>
            <a:srgbClr val="FFE699">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448630" y="1175658"/>
            <a:ext cx="5849257" cy="5573486"/>
          </a:xfrm>
          <a:prstGeom prst="ellipse">
            <a:avLst/>
          </a:prstGeom>
          <a:solidFill>
            <a:srgbClr val="B4C7E7">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606377" y="1671145"/>
            <a:ext cx="898493" cy="1915248"/>
          </a:xfrm>
          <a:prstGeom prst="rect">
            <a:avLst/>
          </a:prstGeom>
        </p:spPr>
      </p:pic>
    </p:spTree>
    <p:extLst>
      <p:ext uri="{BB962C8B-B14F-4D97-AF65-F5344CB8AC3E}">
        <p14:creationId xmlns:p14="http://schemas.microsoft.com/office/powerpoint/2010/main" val="27957921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288445" flipH="1">
            <a:off x="5828817" y="2953244"/>
            <a:ext cx="851756" cy="155268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7272" y="3185237"/>
            <a:ext cx="852295" cy="1553663"/>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10752">
            <a:off x="4685987" y="2846002"/>
            <a:ext cx="893752" cy="1292330"/>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08635" y="4359542"/>
            <a:ext cx="730410" cy="1329938"/>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72817" y="1352222"/>
            <a:ext cx="1830111" cy="1584876"/>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58242" y="5230897"/>
            <a:ext cx="1234142" cy="557871"/>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63870" y="1974787"/>
            <a:ext cx="1112441" cy="1097572"/>
          </a:xfrm>
          <a:prstGeom prst="rect">
            <a:avLst/>
          </a:prstGeom>
        </p:spPr>
      </p:pic>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15155" y="3076589"/>
            <a:ext cx="1550898" cy="1034966"/>
          </a:xfrm>
          <a:prstGeom prst="rect">
            <a:avLst/>
          </a:prstGeom>
        </p:spPr>
      </p:pic>
      <p:pic>
        <p:nvPicPr>
          <p:cNvPr id="18" name="Picture 1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34419" y="4953938"/>
            <a:ext cx="1501735" cy="1042932"/>
          </a:xfrm>
          <a:prstGeom prst="rect">
            <a:avLst/>
          </a:prstGeom>
        </p:spPr>
      </p:pic>
      <p:pic>
        <p:nvPicPr>
          <p:cNvPr id="19" name="Picture 1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419690" y="1890540"/>
            <a:ext cx="2056001" cy="1286119"/>
          </a:xfrm>
          <a:prstGeom prst="rect">
            <a:avLst/>
          </a:prstGeom>
        </p:spPr>
      </p:pic>
      <p:grpSp>
        <p:nvGrpSpPr>
          <p:cNvPr id="22" name="Group 21"/>
          <p:cNvGrpSpPr/>
          <p:nvPr/>
        </p:nvGrpSpPr>
        <p:grpSpPr>
          <a:xfrm>
            <a:off x="10747366" y="4003110"/>
            <a:ext cx="537872" cy="1993760"/>
            <a:chOff x="12758250" y="-1304507"/>
            <a:chExt cx="2909067" cy="8920973"/>
          </a:xfrm>
        </p:grpSpPr>
        <p:pic>
          <p:nvPicPr>
            <p:cNvPr id="20" name="Picture 1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758250" y="-1304507"/>
              <a:ext cx="2909067" cy="8920973"/>
            </a:xfrm>
            <a:prstGeom prst="rect">
              <a:avLst/>
            </a:prstGeom>
          </p:spPr>
        </p:pic>
        <p:sp>
          <p:nvSpPr>
            <p:cNvPr id="21" name="Rectangle 20"/>
            <p:cNvSpPr/>
            <p:nvPr/>
          </p:nvSpPr>
          <p:spPr>
            <a:xfrm>
              <a:off x="14566234" y="4675146"/>
              <a:ext cx="685300" cy="762097"/>
            </a:xfrm>
            <a:prstGeom prst="rect">
              <a:avLst/>
            </a:prstGeom>
            <a:solidFill>
              <a:srgbClr val="FEE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3" name="Picture 2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402547" y="3329276"/>
            <a:ext cx="1351945" cy="1200838"/>
          </a:xfrm>
          <a:prstGeom prst="rect">
            <a:avLst/>
          </a:prstGeom>
        </p:spPr>
      </p:pic>
      <p:pic>
        <p:nvPicPr>
          <p:cNvPr id="25" name="Picture 2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572626" y="328008"/>
            <a:ext cx="2140078" cy="1424125"/>
          </a:xfrm>
          <a:prstGeom prst="rect">
            <a:avLst/>
          </a:prstGeom>
        </p:spPr>
      </p:pic>
      <p:pic>
        <p:nvPicPr>
          <p:cNvPr id="15" name="Picture 1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356228" y="4276052"/>
            <a:ext cx="1939326" cy="1293531"/>
          </a:xfrm>
          <a:prstGeom prst="rect">
            <a:avLst/>
          </a:prstGeom>
        </p:spPr>
      </p:pic>
      <p:sp>
        <p:nvSpPr>
          <p:cNvPr id="3" name="Title 2"/>
          <p:cNvSpPr>
            <a:spLocks noGrp="1"/>
          </p:cNvSpPr>
          <p:nvPr>
            <p:ph type="title"/>
          </p:nvPr>
        </p:nvSpPr>
        <p:spPr>
          <a:xfrm>
            <a:off x="1883229" y="31971"/>
            <a:ext cx="10515600" cy="1325563"/>
          </a:xfrm>
        </p:spPr>
        <p:txBody>
          <a:bodyPr/>
          <a:lstStyle/>
          <a:p>
            <a:r>
              <a:rPr lang="en-US" dirty="0" err="1"/>
              <a:t>Iach</a:t>
            </a:r>
            <a:r>
              <a:rPr lang="en-US" dirty="0"/>
              <a:t>, </a:t>
            </a:r>
            <a:r>
              <a:rPr lang="en-US" dirty="0" err="1"/>
              <a:t>Masnach</a:t>
            </a:r>
            <a:r>
              <a:rPr lang="en-US" dirty="0"/>
              <a:t> </a:t>
            </a:r>
            <a:r>
              <a:rPr lang="en-US" dirty="0" err="1"/>
              <a:t>Deg</a:t>
            </a:r>
            <a:r>
              <a:rPr lang="en-US" dirty="0"/>
              <a:t> </a:t>
            </a:r>
            <a:r>
              <a:rPr lang="en-US" dirty="0" err="1"/>
              <a:t>neu’r</a:t>
            </a:r>
            <a:r>
              <a:rPr lang="en-US" dirty="0"/>
              <a:t> </a:t>
            </a:r>
            <a:r>
              <a:rPr lang="en-US" dirty="0" err="1"/>
              <a:t>ddau</a:t>
            </a:r>
            <a:r>
              <a:rPr lang="en-US" dirty="0"/>
              <a:t>?</a:t>
            </a:r>
            <a:r>
              <a:rPr lang="en-GB" dirty="0"/>
              <a:t> </a:t>
            </a:r>
            <a:endParaRPr lang="en-GB" dirty="0"/>
          </a:p>
        </p:txBody>
      </p:sp>
      <p:grpSp>
        <p:nvGrpSpPr>
          <p:cNvPr id="27" name="Group 26"/>
          <p:cNvGrpSpPr/>
          <p:nvPr/>
        </p:nvGrpSpPr>
        <p:grpSpPr>
          <a:xfrm>
            <a:off x="4101381" y="5641111"/>
            <a:ext cx="897199" cy="1060051"/>
            <a:chOff x="-11696417" y="-3805158"/>
            <a:chExt cx="10866393" cy="12643566"/>
          </a:xfrm>
        </p:grpSpPr>
        <p:pic>
          <p:nvPicPr>
            <p:cNvPr id="28" name="Picture 2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1696417" y="-3805158"/>
              <a:ext cx="10866393" cy="12643566"/>
            </a:xfrm>
            <a:prstGeom prst="rect">
              <a:avLst/>
            </a:prstGeom>
          </p:spPr>
        </p:pic>
        <p:sp>
          <p:nvSpPr>
            <p:cNvPr id="29" name="Oval 28"/>
            <p:cNvSpPr/>
            <p:nvPr/>
          </p:nvSpPr>
          <p:spPr>
            <a:xfrm>
              <a:off x="-5290083" y="705142"/>
              <a:ext cx="2742237" cy="37915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Oval 29"/>
          <p:cNvSpPr/>
          <p:nvPr/>
        </p:nvSpPr>
        <p:spPr>
          <a:xfrm>
            <a:off x="1291772" y="1142952"/>
            <a:ext cx="5849257" cy="5573486"/>
          </a:xfrm>
          <a:prstGeom prst="ellipse">
            <a:avLst/>
          </a:prstGeom>
          <a:solidFill>
            <a:srgbClr val="FFE699">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448630" y="1175658"/>
            <a:ext cx="5849257" cy="5573486"/>
          </a:xfrm>
          <a:prstGeom prst="ellipse">
            <a:avLst/>
          </a:prstGeom>
          <a:solidFill>
            <a:srgbClr val="B4C7E7">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412182" y="3167753"/>
            <a:ext cx="783776" cy="1670714"/>
          </a:xfrm>
          <a:prstGeom prst="rect">
            <a:avLst/>
          </a:prstGeom>
        </p:spPr>
      </p:pic>
    </p:spTree>
    <p:extLst>
      <p:ext uri="{BB962C8B-B14F-4D97-AF65-F5344CB8AC3E}">
        <p14:creationId xmlns:p14="http://schemas.microsoft.com/office/powerpoint/2010/main" val="29381147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0" y="0"/>
            <a:ext cx="12167619" cy="68580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395" y="185738"/>
            <a:ext cx="871369" cy="1063583"/>
          </a:xfrm>
          <a:prstGeom prst="rect">
            <a:avLst/>
          </a:prstGeom>
        </p:spPr>
      </p:pic>
      <p:pic>
        <p:nvPicPr>
          <p:cNvPr id="4" name="Picture 1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96629" y="342023"/>
            <a:ext cx="1258888" cy="611187"/>
          </a:xfrm>
          <a:prstGeom prst="rect">
            <a:avLst/>
          </a:prstGeom>
          <a:noFill/>
          <a:ln w="9525">
            <a:noFill/>
            <a:miter lim="800000"/>
            <a:headEnd/>
            <a:tailEnd/>
          </a:ln>
        </p:spPr>
      </p:pic>
      <p:sp>
        <p:nvSpPr>
          <p:cNvPr id="2" name="TextBox 1"/>
          <p:cNvSpPr txBox="1"/>
          <p:nvPr/>
        </p:nvSpPr>
        <p:spPr>
          <a:xfrm>
            <a:off x="240279" y="3998534"/>
            <a:ext cx="11790820" cy="2554545"/>
          </a:xfrm>
          <a:prstGeom prst="rect">
            <a:avLst/>
          </a:prstGeom>
          <a:solidFill>
            <a:schemeClr val="bg1"/>
          </a:solidFill>
          <a:ln>
            <a:solidFill>
              <a:srgbClr val="1ACEFF"/>
            </a:solidFill>
          </a:ln>
        </p:spPr>
        <p:txBody>
          <a:bodyPr wrap="square" rtlCol="0">
            <a:spAutoFit/>
          </a:bodyPr>
          <a:lstStyle/>
          <a:p>
            <a:pPr algn="ctr"/>
            <a:r>
              <a:rPr lang="en-US" sz="4000" dirty="0">
                <a:solidFill>
                  <a:srgbClr val="1ACEFF"/>
                </a:solidFill>
                <a:latin typeface="Marker Felt"/>
                <a:cs typeface="Marker Felt"/>
              </a:rPr>
              <a:t>Mae </a:t>
            </a:r>
            <a:r>
              <a:rPr lang="en-US" sz="4000" dirty="0" err="1">
                <a:solidFill>
                  <a:srgbClr val="1ACEFF"/>
                </a:solidFill>
                <a:latin typeface="Marker Felt"/>
                <a:cs typeface="Marker Felt"/>
              </a:rPr>
              <a:t>Masnach</a:t>
            </a:r>
            <a:r>
              <a:rPr lang="en-US" sz="4000" dirty="0">
                <a:solidFill>
                  <a:srgbClr val="1ACEFF"/>
                </a:solidFill>
                <a:latin typeface="Marker Felt"/>
                <a:cs typeface="Marker Felt"/>
              </a:rPr>
              <a:t> </a:t>
            </a:r>
            <a:r>
              <a:rPr lang="en-US" sz="4000" dirty="0" err="1">
                <a:solidFill>
                  <a:srgbClr val="1ACEFF"/>
                </a:solidFill>
                <a:latin typeface="Marker Felt"/>
                <a:cs typeface="Marker Felt"/>
              </a:rPr>
              <a:t>Deg</a:t>
            </a:r>
            <a:r>
              <a:rPr lang="en-US" sz="4000" dirty="0">
                <a:solidFill>
                  <a:srgbClr val="1ACEFF"/>
                </a:solidFill>
                <a:latin typeface="Marker Felt"/>
                <a:cs typeface="Marker Felt"/>
              </a:rPr>
              <a:t> </a:t>
            </a:r>
            <a:r>
              <a:rPr lang="en-US" sz="4000" dirty="0" err="1">
                <a:solidFill>
                  <a:srgbClr val="1ACEFF"/>
                </a:solidFill>
                <a:latin typeface="Marker Felt"/>
                <a:cs typeface="Marker Felt"/>
              </a:rPr>
              <a:t>yn</a:t>
            </a:r>
            <a:r>
              <a:rPr lang="en-US" sz="4000" dirty="0">
                <a:solidFill>
                  <a:srgbClr val="1ACEFF"/>
                </a:solidFill>
                <a:latin typeface="Marker Felt"/>
                <a:cs typeface="Marker Felt"/>
              </a:rPr>
              <a:t> </a:t>
            </a:r>
            <a:r>
              <a:rPr lang="en-US" sz="4000" dirty="0" err="1">
                <a:solidFill>
                  <a:srgbClr val="1ACEFF"/>
                </a:solidFill>
                <a:latin typeface="Marker Felt"/>
                <a:cs typeface="Marker Felt"/>
              </a:rPr>
              <a:t>golygu</a:t>
            </a:r>
            <a:r>
              <a:rPr lang="en-US" sz="4000" dirty="0">
                <a:solidFill>
                  <a:srgbClr val="1ACEFF"/>
                </a:solidFill>
                <a:latin typeface="Marker Felt"/>
                <a:cs typeface="Marker Felt"/>
              </a:rPr>
              <a:t> </a:t>
            </a:r>
            <a:r>
              <a:rPr lang="en-US" sz="4000" dirty="0" err="1">
                <a:solidFill>
                  <a:srgbClr val="1ACEFF"/>
                </a:solidFill>
                <a:latin typeface="Marker Felt"/>
                <a:cs typeface="Marker Felt"/>
              </a:rPr>
              <a:t>bargen</a:t>
            </a:r>
            <a:r>
              <a:rPr lang="en-US" sz="4000" dirty="0">
                <a:solidFill>
                  <a:srgbClr val="1ACEFF"/>
                </a:solidFill>
                <a:latin typeface="Marker Felt"/>
                <a:cs typeface="Marker Felt"/>
              </a:rPr>
              <a:t> well </a:t>
            </a:r>
            <a:r>
              <a:rPr lang="en-US" sz="4000" dirty="0" err="1">
                <a:solidFill>
                  <a:srgbClr val="1ACEFF"/>
                </a:solidFill>
                <a:latin typeface="Marker Felt"/>
                <a:cs typeface="Marker Felt"/>
              </a:rPr>
              <a:t>i</a:t>
            </a:r>
            <a:r>
              <a:rPr lang="en-US" sz="4000" dirty="0">
                <a:solidFill>
                  <a:srgbClr val="1ACEFF"/>
                </a:solidFill>
                <a:latin typeface="Marker Felt"/>
                <a:cs typeface="Marker Felt"/>
              </a:rPr>
              <a:t> </a:t>
            </a:r>
            <a:r>
              <a:rPr lang="en-US" sz="4000" dirty="0" err="1">
                <a:solidFill>
                  <a:srgbClr val="1ACEFF"/>
                </a:solidFill>
                <a:latin typeface="Marker Felt"/>
                <a:cs typeface="Marker Felt"/>
              </a:rPr>
              <a:t>ffermwyr</a:t>
            </a:r>
            <a:r>
              <a:rPr lang="en-US" sz="4000" dirty="0">
                <a:solidFill>
                  <a:srgbClr val="1ACEFF"/>
                </a:solidFill>
                <a:latin typeface="Marker Felt"/>
                <a:cs typeface="Marker Felt"/>
              </a:rPr>
              <a:t>. Pan </a:t>
            </a:r>
            <a:r>
              <a:rPr lang="en-US" sz="4000" dirty="0" err="1">
                <a:solidFill>
                  <a:srgbClr val="1ACEFF"/>
                </a:solidFill>
                <a:latin typeface="Marker Felt"/>
                <a:cs typeface="Marker Felt"/>
              </a:rPr>
              <a:t>mae</a:t>
            </a:r>
            <a:r>
              <a:rPr lang="en-US" sz="4000" dirty="0">
                <a:solidFill>
                  <a:srgbClr val="1ACEFF"/>
                </a:solidFill>
                <a:latin typeface="Marker Felt"/>
                <a:cs typeface="Marker Felt"/>
              </a:rPr>
              <a:t> </a:t>
            </a:r>
            <a:r>
              <a:rPr lang="en-US" sz="4000" dirty="0" err="1">
                <a:solidFill>
                  <a:srgbClr val="1ACEFF"/>
                </a:solidFill>
                <a:latin typeface="Marker Felt"/>
                <a:cs typeface="Marker Felt"/>
              </a:rPr>
              <a:t>pobl</a:t>
            </a:r>
            <a:r>
              <a:rPr lang="en-US" sz="4000" dirty="0">
                <a:solidFill>
                  <a:srgbClr val="1ACEFF"/>
                </a:solidFill>
                <a:latin typeface="Marker Felt"/>
                <a:cs typeface="Marker Felt"/>
              </a:rPr>
              <a:t> </a:t>
            </a:r>
            <a:r>
              <a:rPr lang="en-US" sz="4000" dirty="0" err="1">
                <a:solidFill>
                  <a:srgbClr val="1ACEFF"/>
                </a:solidFill>
                <a:latin typeface="Marker Felt"/>
                <a:cs typeface="Marker Felt"/>
              </a:rPr>
              <a:t>yn</a:t>
            </a:r>
            <a:r>
              <a:rPr lang="en-US" sz="4000" dirty="0">
                <a:solidFill>
                  <a:srgbClr val="1ACEFF"/>
                </a:solidFill>
                <a:latin typeface="Marker Felt"/>
                <a:cs typeface="Marker Felt"/>
              </a:rPr>
              <a:t> </a:t>
            </a:r>
            <a:r>
              <a:rPr lang="en-US" sz="4000" dirty="0" err="1">
                <a:solidFill>
                  <a:srgbClr val="1ACEFF"/>
                </a:solidFill>
                <a:latin typeface="Marker Felt"/>
                <a:cs typeface="Marker Felt"/>
              </a:rPr>
              <a:t>dewis</a:t>
            </a:r>
            <a:r>
              <a:rPr lang="en-US" sz="4000" dirty="0">
                <a:solidFill>
                  <a:srgbClr val="1ACEFF"/>
                </a:solidFill>
                <a:latin typeface="Marker Felt"/>
                <a:cs typeface="Marker Felt"/>
              </a:rPr>
              <a:t> </a:t>
            </a:r>
            <a:r>
              <a:rPr lang="en-US" sz="4000" dirty="0" err="1">
                <a:solidFill>
                  <a:srgbClr val="1ACEFF"/>
                </a:solidFill>
                <a:latin typeface="Marker Felt"/>
                <a:cs typeface="Marker Felt"/>
              </a:rPr>
              <a:t>Masnach</a:t>
            </a:r>
            <a:r>
              <a:rPr lang="en-US" sz="4000" dirty="0">
                <a:solidFill>
                  <a:srgbClr val="1ACEFF"/>
                </a:solidFill>
                <a:latin typeface="Marker Felt"/>
                <a:cs typeface="Marker Felt"/>
              </a:rPr>
              <a:t> </a:t>
            </a:r>
            <a:r>
              <a:rPr lang="en-US" sz="4000" dirty="0" err="1">
                <a:solidFill>
                  <a:srgbClr val="1ACEFF"/>
                </a:solidFill>
                <a:latin typeface="Marker Felt"/>
                <a:cs typeface="Marker Felt"/>
              </a:rPr>
              <a:t>Deg</a:t>
            </a:r>
            <a:r>
              <a:rPr lang="en-US" sz="4000" dirty="0">
                <a:solidFill>
                  <a:srgbClr val="1ACEFF"/>
                </a:solidFill>
                <a:latin typeface="Marker Felt"/>
                <a:cs typeface="Marker Felt"/>
              </a:rPr>
              <a:t>, </a:t>
            </a:r>
            <a:r>
              <a:rPr lang="en-US" sz="4000" dirty="0" err="1">
                <a:solidFill>
                  <a:srgbClr val="1ACEFF"/>
                </a:solidFill>
                <a:latin typeface="Marker Felt"/>
                <a:cs typeface="Marker Felt"/>
              </a:rPr>
              <a:t>mae’n</a:t>
            </a:r>
            <a:r>
              <a:rPr lang="en-US" sz="4000" dirty="0">
                <a:solidFill>
                  <a:srgbClr val="1ACEFF"/>
                </a:solidFill>
                <a:latin typeface="Marker Felt"/>
                <a:cs typeface="Marker Felt"/>
              </a:rPr>
              <a:t> </a:t>
            </a:r>
            <a:r>
              <a:rPr lang="en-US" sz="4000" dirty="0" err="1">
                <a:solidFill>
                  <a:srgbClr val="1ACEFF"/>
                </a:solidFill>
                <a:latin typeface="Marker Felt"/>
                <a:cs typeface="Marker Felt"/>
              </a:rPr>
              <a:t>golygu</a:t>
            </a:r>
            <a:r>
              <a:rPr lang="en-US" sz="4000" dirty="0">
                <a:solidFill>
                  <a:srgbClr val="1ACEFF"/>
                </a:solidFill>
                <a:latin typeface="Marker Felt"/>
                <a:cs typeface="Marker Felt"/>
              </a:rPr>
              <a:t> y gall </a:t>
            </a:r>
            <a:r>
              <a:rPr lang="en-US" sz="4000" dirty="0" err="1">
                <a:solidFill>
                  <a:srgbClr val="1ACEFF"/>
                </a:solidFill>
                <a:latin typeface="Marker Felt"/>
                <a:cs typeface="Marker Felt"/>
              </a:rPr>
              <a:t>ffermwyr</a:t>
            </a:r>
            <a:r>
              <a:rPr lang="en-US" sz="4000" dirty="0">
                <a:solidFill>
                  <a:srgbClr val="1ACEFF"/>
                </a:solidFill>
                <a:latin typeface="Marker Felt"/>
                <a:cs typeface="Marker Felt"/>
              </a:rPr>
              <a:t> </a:t>
            </a:r>
            <a:r>
              <a:rPr lang="en-US" sz="4000" dirty="0" err="1">
                <a:solidFill>
                  <a:srgbClr val="1ACEFF"/>
                </a:solidFill>
                <a:latin typeface="Marker Felt"/>
                <a:cs typeface="Marker Felt"/>
              </a:rPr>
              <a:t>fwydo’u</a:t>
            </a:r>
            <a:r>
              <a:rPr lang="en-US" sz="4000" dirty="0">
                <a:solidFill>
                  <a:srgbClr val="1ACEFF"/>
                </a:solidFill>
                <a:latin typeface="Marker Felt"/>
                <a:cs typeface="Marker Felt"/>
              </a:rPr>
              <a:t> </a:t>
            </a:r>
            <a:r>
              <a:rPr lang="en-US" sz="4000" dirty="0" err="1">
                <a:solidFill>
                  <a:srgbClr val="1ACEFF"/>
                </a:solidFill>
                <a:latin typeface="Marker Felt"/>
                <a:cs typeface="Marker Felt"/>
              </a:rPr>
              <a:t>teuluoedd</a:t>
            </a:r>
            <a:r>
              <a:rPr lang="en-US" sz="4000" dirty="0">
                <a:solidFill>
                  <a:srgbClr val="1ACEFF"/>
                </a:solidFill>
                <a:latin typeface="Marker Felt"/>
                <a:cs typeface="Marker Felt"/>
              </a:rPr>
              <a:t> </a:t>
            </a:r>
            <a:r>
              <a:rPr lang="en-US" sz="4000" dirty="0" err="1">
                <a:solidFill>
                  <a:srgbClr val="1ACEFF"/>
                </a:solidFill>
                <a:latin typeface="Marker Felt"/>
                <a:cs typeface="Marker Felt"/>
              </a:rPr>
              <a:t>a’u</a:t>
            </a:r>
            <a:r>
              <a:rPr lang="en-US" sz="4000" dirty="0">
                <a:solidFill>
                  <a:srgbClr val="1ACEFF"/>
                </a:solidFill>
                <a:latin typeface="Marker Felt"/>
                <a:cs typeface="Marker Felt"/>
              </a:rPr>
              <a:t> </a:t>
            </a:r>
            <a:r>
              <a:rPr lang="en-US" sz="4000" dirty="0" err="1">
                <a:solidFill>
                  <a:srgbClr val="1ACEFF"/>
                </a:solidFill>
                <a:latin typeface="Marker Felt"/>
                <a:cs typeface="Marker Felt"/>
              </a:rPr>
              <a:t>cymunedau</a:t>
            </a:r>
            <a:r>
              <a:rPr lang="en-US" sz="4000" dirty="0">
                <a:solidFill>
                  <a:srgbClr val="1ACEFF"/>
                </a:solidFill>
                <a:latin typeface="Marker Felt"/>
                <a:cs typeface="Marker Felt"/>
              </a:rPr>
              <a:t> </a:t>
            </a:r>
            <a:r>
              <a:rPr lang="en-US" sz="4000" dirty="0" err="1">
                <a:solidFill>
                  <a:srgbClr val="1ACEFF"/>
                </a:solidFill>
                <a:latin typeface="Marker Felt"/>
                <a:cs typeface="Marker Felt"/>
              </a:rPr>
              <a:t>drwy</a:t>
            </a:r>
            <a:r>
              <a:rPr lang="en-US" sz="4000" dirty="0">
                <a:solidFill>
                  <a:srgbClr val="1ACEFF"/>
                </a:solidFill>
                <a:latin typeface="Marker Felt"/>
                <a:cs typeface="Marker Felt"/>
              </a:rPr>
              <a:t> </a:t>
            </a:r>
            <a:r>
              <a:rPr lang="en-US" sz="4000" dirty="0" err="1">
                <a:solidFill>
                  <a:srgbClr val="1ACEFF"/>
                </a:solidFill>
                <a:latin typeface="Marker Felt"/>
                <a:cs typeface="Marker Felt"/>
              </a:rPr>
              <a:t>gydol</a:t>
            </a:r>
            <a:r>
              <a:rPr lang="en-US" sz="4000" dirty="0">
                <a:solidFill>
                  <a:srgbClr val="1ACEFF"/>
                </a:solidFill>
                <a:latin typeface="Marker Felt"/>
                <a:cs typeface="Marker Felt"/>
              </a:rPr>
              <a:t> y </a:t>
            </a:r>
            <a:r>
              <a:rPr lang="en-US" sz="4000" dirty="0" err="1" smtClean="0">
                <a:solidFill>
                  <a:srgbClr val="1ACEFF"/>
                </a:solidFill>
                <a:latin typeface="Marker Felt"/>
                <a:cs typeface="Marker Felt"/>
              </a:rPr>
              <a:t>flwyddyn</a:t>
            </a:r>
            <a:endParaRPr lang="en-US" sz="4000" dirty="0">
              <a:solidFill>
                <a:srgbClr val="1ACEFF"/>
              </a:solidFill>
              <a:latin typeface="Marker Felt"/>
              <a:cs typeface="Marker Felt"/>
            </a:endParaRPr>
          </a:p>
        </p:txBody>
      </p:sp>
    </p:spTree>
    <p:extLst>
      <p:ext uri="{BB962C8B-B14F-4D97-AF65-F5344CB8AC3E}">
        <p14:creationId xmlns:p14="http://schemas.microsoft.com/office/powerpoint/2010/main" val="24975675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TotalTime>
  <Words>524</Words>
  <Application>Microsoft Macintosh PowerPoint</Application>
  <PresentationFormat>Custom</PresentationFormat>
  <Paragraphs>80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Yw hi’n bryd cynnwys Masnach Deg yn eich hegwyl? </vt:lpstr>
      <vt:lpstr>Pam mae cael egwyl yn bwysig? </vt:lpstr>
      <vt:lpstr>Pam yda ni’n bwyta byrbryd ac yn yfed diod yn ystod yr egwyl? </vt:lpstr>
      <vt:lpstr>PowerPoint Presentation</vt:lpstr>
      <vt:lpstr>Byrbrydau iach a syniadau ar gyfer eich hegwyl! </vt:lpstr>
      <vt:lpstr>PowerPoint Presentation</vt:lpstr>
      <vt:lpstr>Iach, Masnach Deg neu’r ddau? </vt:lpstr>
      <vt:lpstr>Iach, Masnach Deg neu’r ddau?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Fairtrade Breakfast</dc:title>
  <dc:creator>Meg Longworth</dc:creator>
  <cp:lastModifiedBy>Elen Jones</cp:lastModifiedBy>
  <cp:revision>71</cp:revision>
  <dcterms:created xsi:type="dcterms:W3CDTF">2016-01-13T10:30:42Z</dcterms:created>
  <dcterms:modified xsi:type="dcterms:W3CDTF">2017-02-10T16:46:54Z</dcterms:modified>
</cp:coreProperties>
</file>